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0"/>
  </p:notesMasterIdLst>
  <p:sldIdLst>
    <p:sldId id="256" r:id="rId2"/>
    <p:sldId id="257"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60" r:id="rId1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CD44"/>
    <a:srgbClr val="D3A90F"/>
    <a:srgbClr val="003F4C"/>
    <a:srgbClr val="1D3A00"/>
    <a:srgbClr val="5EEC3C"/>
    <a:srgbClr val="990099"/>
    <a:srgbClr val="CC0099"/>
    <a:srgbClr val="FE9202"/>
    <a:srgbClr val="007033"/>
    <a:srgbClr val="6C1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3" d="100"/>
          <a:sy n="113" d="100"/>
        </p:scale>
        <p:origin x="744" y="84"/>
      </p:cViewPr>
      <p:guideLst>
        <p:guide orient="horz" pos="162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18E60-4300-4729-A0D7-6AB984C3922D}" type="datetimeFigureOut">
              <a:rPr lang="en-US" smtClean="0"/>
              <a:t>1/16/2019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33E96-F078-4B3D-A8F4-F1AF21EBC357}" type="slidenum">
              <a:rPr lang="en-US" smtClean="0"/>
              <a:t>‹#›</a:t>
            </a:fld>
            <a:endParaRPr lang="en-US"/>
          </a:p>
        </p:txBody>
      </p:sp>
    </p:spTree>
    <p:extLst>
      <p:ext uri="{BB962C8B-B14F-4D97-AF65-F5344CB8AC3E}">
        <p14:creationId xmlns:p14="http://schemas.microsoft.com/office/powerpoint/2010/main" val="28443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350B06-B074-48FC-8CFD-53D2CD8FB95F}" type="slidenum">
              <a:rPr lang="en-US" smtClean="0"/>
              <a:t>18</a:t>
            </a:fld>
            <a:endParaRPr lang="en-US"/>
          </a:p>
        </p:txBody>
      </p:sp>
    </p:spTree>
    <p:extLst>
      <p:ext uri="{BB962C8B-B14F-4D97-AF65-F5344CB8AC3E}">
        <p14:creationId xmlns:p14="http://schemas.microsoft.com/office/powerpoint/2010/main" val="12845968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1670" y="1350110"/>
            <a:ext cx="8246070" cy="1374345"/>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01669" y="2877160"/>
            <a:ext cx="8398775" cy="1374345"/>
          </a:xfrm>
        </p:spPr>
        <p:txBody>
          <a:bodyPr>
            <a:normAutofit/>
          </a:bodyPr>
          <a:lstStyle>
            <a:lvl1pPr marL="0" indent="0" algn="l">
              <a:buNone/>
              <a:defRPr sz="2800" b="0" i="0">
                <a:solidFill>
                  <a:srgbClr val="F2CD4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1/16/2019</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808475"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433880"/>
            <a:ext cx="8246070" cy="610821"/>
          </a:xfrm>
        </p:spPr>
        <p:txBody>
          <a:bodyPr>
            <a:normAutofit/>
          </a:bodyPr>
          <a:lstStyle>
            <a:lvl1pPr algn="l">
              <a:defRPr sz="3600" baseline="0">
                <a:solidFill>
                  <a:srgbClr val="F2CD44"/>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350110"/>
            <a:ext cx="8246070" cy="3512213"/>
          </a:xfrm>
        </p:spPr>
        <p:txBody>
          <a:bodyPr/>
          <a:lstStyle>
            <a:lvl1pPr algn="l">
              <a:defRPr sz="2800">
                <a:solidFill>
                  <a:schemeClr val="bg2">
                    <a:lumMod val="10000"/>
                  </a:schemeClr>
                </a:solidFill>
              </a:defRPr>
            </a:lvl1pPr>
            <a:lvl2pPr algn="l">
              <a:defRPr>
                <a:solidFill>
                  <a:schemeClr val="bg2">
                    <a:lumMod val="10000"/>
                  </a:schemeClr>
                </a:solidFill>
              </a:defRPr>
            </a:lvl2pPr>
            <a:lvl3pPr algn="l">
              <a:defRPr>
                <a:solidFill>
                  <a:schemeClr val="bg2">
                    <a:lumMod val="10000"/>
                  </a:schemeClr>
                </a:solidFill>
              </a:defRPr>
            </a:lvl3pPr>
            <a:lvl4pPr algn="l">
              <a:defRPr>
                <a:solidFill>
                  <a:schemeClr val="bg2">
                    <a:lumMod val="10000"/>
                  </a:schemeClr>
                </a:solidFill>
              </a:defRPr>
            </a:lvl4pPr>
            <a:lvl5pPr algn="l">
              <a:defRPr>
                <a:solidFill>
                  <a:schemeClr val="bg2">
                    <a:lumMod val="1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8964" y="433880"/>
            <a:ext cx="6260905" cy="572644"/>
          </a:xfrm>
        </p:spPr>
        <p:txBody>
          <a:bodyPr>
            <a:normAutofit/>
          </a:bodyPr>
          <a:lstStyle>
            <a:lvl1pPr algn="l">
              <a:defRPr sz="3600">
                <a:solidFill>
                  <a:srgbClr val="0070C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5" y="1044700"/>
            <a:ext cx="6260906" cy="3511061"/>
          </a:xfrm>
        </p:spPr>
        <p:txBody>
          <a:bodyPr/>
          <a:lstStyle>
            <a:lvl1pPr>
              <a:defRPr sz="280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1/16/2019</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5317" y="433880"/>
            <a:ext cx="8093365" cy="610820"/>
          </a:xfrm>
        </p:spPr>
        <p:txBody>
          <a:bodyPr>
            <a:normAutofit/>
          </a:bodyPr>
          <a:lstStyle>
            <a:lvl1pPr algn="l">
              <a:defRPr sz="3600" baseline="0">
                <a:solidFill>
                  <a:srgbClr val="F2CD44"/>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655519"/>
            <a:ext cx="4040188" cy="479822"/>
          </a:xfrm>
        </p:spPr>
        <p:txBody>
          <a:bodyPr anchor="b"/>
          <a:lstStyle>
            <a:lvl1pPr marL="0" indent="0" algn="ctr">
              <a:buNone/>
              <a:defRPr sz="2400" b="1">
                <a:solidFill>
                  <a:schemeClr val="bg2">
                    <a:lumMod val="1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127916"/>
            <a:ext cx="4040188" cy="2276294"/>
          </a:xfrm>
        </p:spPr>
        <p:txBody>
          <a:bodyPr/>
          <a:lstStyle>
            <a:lvl1pPr algn="ctr">
              <a:defRPr sz="2400">
                <a:solidFill>
                  <a:schemeClr val="bg2">
                    <a:lumMod val="10000"/>
                  </a:schemeClr>
                </a:solidFill>
              </a:defRPr>
            </a:lvl1pPr>
            <a:lvl2pPr algn="ctr">
              <a:defRPr sz="2000">
                <a:solidFill>
                  <a:schemeClr val="bg2">
                    <a:lumMod val="10000"/>
                  </a:schemeClr>
                </a:solidFill>
              </a:defRPr>
            </a:lvl2pPr>
            <a:lvl3pPr algn="ctr">
              <a:defRPr sz="1800">
                <a:solidFill>
                  <a:schemeClr val="bg2">
                    <a:lumMod val="10000"/>
                  </a:schemeClr>
                </a:solidFill>
              </a:defRPr>
            </a:lvl3pPr>
            <a:lvl4pPr algn="ctr">
              <a:defRPr sz="1600">
                <a:solidFill>
                  <a:schemeClr val="bg2">
                    <a:lumMod val="10000"/>
                  </a:schemeClr>
                </a:solidFill>
              </a:defRPr>
            </a:lvl4pPr>
            <a:lvl5pPr algn="ctr">
              <a:defRPr sz="1600">
                <a:solidFill>
                  <a:schemeClr val="bg2">
                    <a:lumMod val="10000"/>
                  </a:schemeClr>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655519"/>
            <a:ext cx="4041775" cy="479822"/>
          </a:xfrm>
        </p:spPr>
        <p:txBody>
          <a:bodyPr anchor="b"/>
          <a:lstStyle>
            <a:lvl1pPr marL="0" indent="0" algn="ctr">
              <a:buNone/>
              <a:defRPr sz="2400" b="1">
                <a:solidFill>
                  <a:schemeClr val="bg2">
                    <a:lumMod val="1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2127916"/>
            <a:ext cx="4041775" cy="2276294"/>
          </a:xfrm>
        </p:spPr>
        <p:txBody>
          <a:bodyPr/>
          <a:lstStyle>
            <a:lvl1pPr algn="ctr">
              <a:defRPr sz="2400">
                <a:solidFill>
                  <a:schemeClr val="bg2">
                    <a:lumMod val="10000"/>
                  </a:schemeClr>
                </a:solidFill>
              </a:defRPr>
            </a:lvl1pPr>
            <a:lvl2pPr algn="ctr">
              <a:defRPr sz="2000">
                <a:solidFill>
                  <a:schemeClr val="bg2">
                    <a:lumMod val="10000"/>
                  </a:schemeClr>
                </a:solidFill>
              </a:defRPr>
            </a:lvl2pPr>
            <a:lvl3pPr algn="ctr">
              <a:defRPr sz="1800">
                <a:solidFill>
                  <a:schemeClr val="bg2">
                    <a:lumMod val="10000"/>
                  </a:schemeClr>
                </a:solidFill>
              </a:defRPr>
            </a:lvl3pPr>
            <a:lvl4pPr algn="ctr">
              <a:defRPr sz="1600">
                <a:solidFill>
                  <a:schemeClr val="bg2">
                    <a:lumMod val="10000"/>
                  </a:schemeClr>
                </a:solidFill>
              </a:defRPr>
            </a:lvl4pPr>
            <a:lvl5pPr algn="ctr">
              <a:defRPr sz="1600">
                <a:solidFill>
                  <a:schemeClr val="bg2">
                    <a:lumMod val="10000"/>
                  </a:schemeClr>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1/16/2019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1/16/2019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1/16/2019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1/16/2019</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9150" y="5213747"/>
            <a:ext cx="8389625" cy="523220"/>
          </a:xfrm>
          <a:prstGeom prst="rect">
            <a:avLst/>
          </a:prstGeom>
          <a:noFill/>
        </p:spPr>
        <p:txBody>
          <a:bodyPr wrap="square" rtlCol="0">
            <a:spAutoFit/>
          </a:bodyPr>
          <a:lstStyle/>
          <a:p>
            <a:r>
              <a:rPr lang="en-US" sz="1400" dirty="0">
                <a:solidFill>
                  <a:schemeClr val="bg1">
                    <a:lumMod val="65000"/>
                  </a:schemeClr>
                </a:solidFill>
              </a:rPr>
              <a:t>This presentation uses a free template provided by FPPT.com</a:t>
            </a:r>
          </a:p>
          <a:p>
            <a:r>
              <a:rPr lang="en-US" sz="1400" dirty="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err="1"/>
              <a:t>Tekoälyn</a:t>
            </a:r>
            <a:r>
              <a:rPr lang="en-US" dirty="0"/>
              <a:t> </a:t>
            </a:r>
            <a:r>
              <a:rPr lang="en-US" dirty="0" err="1"/>
              <a:t>varhaishistoriaa</a:t>
            </a:r>
            <a:r>
              <a:rPr lang="en-US" dirty="0"/>
              <a:t>: </a:t>
            </a:r>
            <a:br>
              <a:rPr lang="en-US" dirty="0"/>
            </a:br>
            <a:r>
              <a:rPr lang="en-US" dirty="0" err="1"/>
              <a:t>laskevia</a:t>
            </a:r>
            <a:r>
              <a:rPr lang="en-US" dirty="0"/>
              <a:t> </a:t>
            </a:r>
            <a:r>
              <a:rPr lang="en-US" dirty="0" err="1"/>
              <a:t>koneita</a:t>
            </a:r>
            <a:r>
              <a:rPr lang="en-US" dirty="0"/>
              <a:t> ja </a:t>
            </a:r>
            <a:br>
              <a:rPr lang="en-US" dirty="0"/>
            </a:br>
            <a:r>
              <a:rPr lang="en-US" dirty="0" err="1"/>
              <a:t>spirituaalisia</a:t>
            </a:r>
            <a:r>
              <a:rPr lang="en-US" dirty="0"/>
              <a:t> </a:t>
            </a:r>
            <a:r>
              <a:rPr lang="en-US" dirty="0" err="1"/>
              <a:t>automaatteja</a:t>
            </a:r>
            <a:endParaRPr lang="en-US" dirty="0"/>
          </a:p>
        </p:txBody>
      </p:sp>
      <p:sp>
        <p:nvSpPr>
          <p:cNvPr id="3" name="Subtitle 2"/>
          <p:cNvSpPr>
            <a:spLocks noGrp="1"/>
          </p:cNvSpPr>
          <p:nvPr>
            <p:ph type="subTitle" idx="1"/>
          </p:nvPr>
        </p:nvSpPr>
        <p:spPr/>
        <p:txBody>
          <a:bodyPr/>
          <a:lstStyle/>
          <a:p>
            <a:r>
              <a:rPr lang="en-US" dirty="0"/>
              <a:t>Markku Roinila, </a:t>
            </a:r>
            <a:br>
              <a:rPr lang="en-US" dirty="0"/>
            </a:br>
            <a:r>
              <a:rPr lang="en-US" dirty="0" err="1"/>
              <a:t>Helsingin</a:t>
            </a:r>
            <a:r>
              <a:rPr lang="en-US" dirty="0"/>
              <a:t> </a:t>
            </a:r>
            <a:r>
              <a:rPr lang="en-US" dirty="0" err="1"/>
              <a:t>yliopisto</a:t>
            </a:r>
            <a:endParaRPr lang="en-US" dirty="0"/>
          </a:p>
        </p:txBody>
      </p:sp>
    </p:spTree>
    <p:extLst>
      <p:ext uri="{BB962C8B-B14F-4D97-AF65-F5344CB8AC3E}">
        <p14:creationId xmlns:p14="http://schemas.microsoft.com/office/powerpoint/2010/main" val="363920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89BD47F-1E80-4E5A-8750-97862D38EF65}"/>
              </a:ext>
            </a:extLst>
          </p:cNvPr>
          <p:cNvSpPr>
            <a:spLocks noGrp="1"/>
          </p:cNvSpPr>
          <p:nvPr>
            <p:ph type="title"/>
          </p:nvPr>
        </p:nvSpPr>
        <p:spPr/>
        <p:txBody>
          <a:bodyPr>
            <a:normAutofit fontScale="90000"/>
          </a:bodyPr>
          <a:lstStyle/>
          <a:p>
            <a:r>
              <a:rPr lang="fi-FI" dirty="0" err="1"/>
              <a:t>Leibnizin</a:t>
            </a:r>
            <a:r>
              <a:rPr lang="fi-FI" dirty="0"/>
              <a:t> suuri ajatus</a:t>
            </a:r>
          </a:p>
        </p:txBody>
      </p:sp>
      <p:sp>
        <p:nvSpPr>
          <p:cNvPr id="3" name="Tekstin paikkamerkki 2">
            <a:extLst>
              <a:ext uri="{FF2B5EF4-FFF2-40B4-BE49-F238E27FC236}">
                <a16:creationId xmlns:a16="http://schemas.microsoft.com/office/drawing/2014/main" id="{2FC88D9C-000F-4338-8C34-58675244B6F9}"/>
              </a:ext>
            </a:extLst>
          </p:cNvPr>
          <p:cNvSpPr>
            <a:spLocks noGrp="1"/>
          </p:cNvSpPr>
          <p:nvPr>
            <p:ph type="body" idx="1"/>
          </p:nvPr>
        </p:nvSpPr>
        <p:spPr/>
        <p:txBody>
          <a:bodyPr>
            <a:normAutofit/>
          </a:bodyPr>
          <a:lstStyle/>
          <a:p>
            <a:r>
              <a:rPr lang="fi-FI" dirty="0" err="1"/>
              <a:t>Characteristica</a:t>
            </a:r>
            <a:r>
              <a:rPr lang="fi-FI" dirty="0"/>
              <a:t> </a:t>
            </a:r>
            <a:r>
              <a:rPr lang="fi-FI" dirty="0" err="1"/>
              <a:t>universalis</a:t>
            </a:r>
            <a:endParaRPr lang="fi-FI" dirty="0"/>
          </a:p>
        </p:txBody>
      </p:sp>
      <p:sp>
        <p:nvSpPr>
          <p:cNvPr id="4" name="Sisällön paikkamerkki 3">
            <a:extLst>
              <a:ext uri="{FF2B5EF4-FFF2-40B4-BE49-F238E27FC236}">
                <a16:creationId xmlns:a16="http://schemas.microsoft.com/office/drawing/2014/main" id="{D929021E-D453-48DB-B5FD-BB406082A7A2}"/>
              </a:ext>
            </a:extLst>
          </p:cNvPr>
          <p:cNvSpPr>
            <a:spLocks noGrp="1"/>
          </p:cNvSpPr>
          <p:nvPr>
            <p:ph sz="half" idx="2"/>
          </p:nvPr>
        </p:nvSpPr>
        <p:spPr/>
        <p:txBody>
          <a:bodyPr>
            <a:normAutofit fontScale="70000" lnSpcReduction="20000"/>
          </a:bodyPr>
          <a:lstStyle/>
          <a:p>
            <a:pPr algn="l"/>
            <a:r>
              <a:rPr lang="fi-FI" dirty="0" err="1"/>
              <a:t>Leibniz</a:t>
            </a:r>
            <a:r>
              <a:rPr lang="fi-FI" dirty="0"/>
              <a:t> uskoi, että tiedeakatemioiden yhteistyöllä voidaan vähitellen luoda symboliseen logiikkaan perustuva </a:t>
            </a:r>
            <a:r>
              <a:rPr lang="fi-FI" dirty="0" err="1"/>
              <a:t>käsiteaakkosisto</a:t>
            </a:r>
            <a:r>
              <a:rPr lang="fi-FI" dirty="0"/>
              <a:t>, jonka avulla voidaan laskea mikä lauseet ovat tosia ja minkälaisia loogisia suhteita niiden välillä on (”mielen laskukone”</a:t>
            </a:r>
          </a:p>
          <a:p>
            <a:pPr algn="l"/>
            <a:r>
              <a:rPr lang="fi-FI" dirty="0"/>
              <a:t>Ongelmatapauksessa otetaan esiin laskukoneet ja sanotaan ”</a:t>
            </a:r>
            <a:r>
              <a:rPr lang="fi-FI" dirty="0" err="1"/>
              <a:t>Calculemus</a:t>
            </a:r>
            <a:r>
              <a:rPr lang="fi-FI" dirty="0"/>
              <a:t>!” [Laskekaamme!]</a:t>
            </a:r>
          </a:p>
        </p:txBody>
      </p:sp>
      <p:pic>
        <p:nvPicPr>
          <p:cNvPr id="3074" name="Picture 2" descr="Characteristica Universalis">
            <a:extLst>
              <a:ext uri="{FF2B5EF4-FFF2-40B4-BE49-F238E27FC236}">
                <a16:creationId xmlns:a16="http://schemas.microsoft.com/office/drawing/2014/main" id="{AC647D87-611F-496C-B5B8-6527AF71DB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4625" y="1527050"/>
            <a:ext cx="3226670" cy="3182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62539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55F5713-B508-4ABB-957F-5840EEF8D70D}"/>
              </a:ext>
            </a:extLst>
          </p:cNvPr>
          <p:cNvSpPr>
            <a:spLocks noGrp="1"/>
          </p:cNvSpPr>
          <p:nvPr>
            <p:ph type="title"/>
          </p:nvPr>
        </p:nvSpPr>
        <p:spPr/>
        <p:txBody>
          <a:bodyPr>
            <a:normAutofit fontScale="90000"/>
          </a:bodyPr>
          <a:lstStyle/>
          <a:p>
            <a:r>
              <a:rPr lang="fi-FI" dirty="0" err="1"/>
              <a:t>Leibnizin</a:t>
            </a:r>
            <a:r>
              <a:rPr lang="fi-FI" dirty="0"/>
              <a:t> universaalitiede</a:t>
            </a:r>
          </a:p>
        </p:txBody>
      </p:sp>
      <p:sp>
        <p:nvSpPr>
          <p:cNvPr id="3" name="Sisällön paikkamerkki 2">
            <a:extLst>
              <a:ext uri="{FF2B5EF4-FFF2-40B4-BE49-F238E27FC236}">
                <a16:creationId xmlns:a16="http://schemas.microsoft.com/office/drawing/2014/main" id="{A41134DA-4247-4F2F-807E-42E45FCFC518}"/>
              </a:ext>
            </a:extLst>
          </p:cNvPr>
          <p:cNvSpPr>
            <a:spLocks noGrp="1"/>
          </p:cNvSpPr>
          <p:nvPr>
            <p:ph idx="1"/>
          </p:nvPr>
        </p:nvSpPr>
        <p:spPr/>
        <p:txBody>
          <a:bodyPr>
            <a:normAutofit fontScale="62500" lnSpcReduction="20000"/>
          </a:bodyPr>
          <a:lstStyle/>
          <a:p>
            <a:r>
              <a:rPr lang="fi-FI" dirty="0"/>
              <a:t>Käsitekirjoituksesta muodostuisi vähitellen universaalitiede: </a:t>
            </a:r>
          </a:p>
          <a:p>
            <a:pPr marL="0" indent="0">
              <a:buNone/>
            </a:pPr>
            <a:r>
              <a:rPr lang="fi-FI" dirty="0"/>
              <a:t>”Tämä karakteristiikka koostuu tietystä merkintätavasta tai kielestä...joka kuvastaa täydellisesti ajatustemme välillä vallitsevia suhteita. Sen merkit olisivat aivan erilaisia kuin mitä tähän asti on kuviteltu. Tämä johtuu sen periaatteen unohtamisesta, että kyseisen </a:t>
            </a:r>
            <a:r>
              <a:rPr lang="fi-FI" dirty="0" err="1"/>
              <a:t>merkintätavaän</a:t>
            </a:r>
            <a:r>
              <a:rPr lang="fi-FI" dirty="0"/>
              <a:t> tulisi palvella keksimistä ja arvostelmien muodostamista samaan tapaan kuin algebrassa ja aritmetiikassa. Tällä merkintätavalla tulee olemaan monia etuja. Eräs niistä vaikuttaa minusta erityisen tärkeältä. Kyse on nimittäin siitä, että näiden merkkien avulla ei voida lainkaan kirjoittaa mieleemme juolahtavia merkityksettömiä ilmaisuja...Sen käyttöä harjoitellessaan tietämättömästäkin tulee oppinut ihminen” (</a:t>
            </a:r>
            <a:r>
              <a:rPr lang="fi-FI" dirty="0" err="1"/>
              <a:t>Leibniz</a:t>
            </a:r>
            <a:r>
              <a:rPr lang="fi-FI" dirty="0"/>
              <a:t> </a:t>
            </a:r>
            <a:r>
              <a:rPr lang="fi-FI" dirty="0" err="1"/>
              <a:t>Galloysille</a:t>
            </a:r>
            <a:r>
              <a:rPr lang="fi-FI" dirty="0"/>
              <a:t>)</a:t>
            </a:r>
          </a:p>
          <a:p>
            <a:r>
              <a:rPr lang="fi-FI" dirty="0" err="1"/>
              <a:t>Leibnizin</a:t>
            </a:r>
            <a:r>
              <a:rPr lang="fi-FI" dirty="0"/>
              <a:t> </a:t>
            </a:r>
            <a:r>
              <a:rPr lang="fi-FI" i="1" dirty="0"/>
              <a:t>De </a:t>
            </a:r>
            <a:r>
              <a:rPr lang="fi-FI" i="1" dirty="0" err="1"/>
              <a:t>arte</a:t>
            </a:r>
            <a:r>
              <a:rPr lang="fi-FI" i="1" dirty="0"/>
              <a:t> </a:t>
            </a:r>
            <a:r>
              <a:rPr lang="fi-FI" i="1" dirty="0" err="1"/>
              <a:t>combinatoria</a:t>
            </a:r>
            <a:r>
              <a:rPr lang="fi-FI" i="1" dirty="0"/>
              <a:t> </a:t>
            </a:r>
            <a:r>
              <a:rPr lang="fi-FI" dirty="0"/>
              <a:t>– kombinatoriikkaa käsittelevä väitöskirja</a:t>
            </a:r>
          </a:p>
          <a:p>
            <a:r>
              <a:rPr lang="fi-FI" dirty="0"/>
              <a:t>Myös vaihtoehtoisia, vähemmän formaaleja malleja päätöksenteolle ja todennäköisyyden arvioimiselle</a:t>
            </a:r>
          </a:p>
        </p:txBody>
      </p:sp>
    </p:spTree>
    <p:extLst>
      <p:ext uri="{BB962C8B-B14F-4D97-AF65-F5344CB8AC3E}">
        <p14:creationId xmlns:p14="http://schemas.microsoft.com/office/powerpoint/2010/main" val="761650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953BCB3-0DFC-4C59-8176-F67BA630FAF2}"/>
              </a:ext>
            </a:extLst>
          </p:cNvPr>
          <p:cNvSpPr>
            <a:spLocks noGrp="1"/>
          </p:cNvSpPr>
          <p:nvPr>
            <p:ph type="title"/>
          </p:nvPr>
        </p:nvSpPr>
        <p:spPr/>
        <p:txBody>
          <a:bodyPr>
            <a:normAutofit fontScale="90000"/>
          </a:bodyPr>
          <a:lstStyle/>
          <a:p>
            <a:r>
              <a:rPr lang="fi-FI" dirty="0"/>
              <a:t>Ensyklopedia ja sokea ajattelu</a:t>
            </a:r>
          </a:p>
        </p:txBody>
      </p:sp>
      <p:sp>
        <p:nvSpPr>
          <p:cNvPr id="3" name="Sisällön paikkamerkki 2">
            <a:extLst>
              <a:ext uri="{FF2B5EF4-FFF2-40B4-BE49-F238E27FC236}">
                <a16:creationId xmlns:a16="http://schemas.microsoft.com/office/drawing/2014/main" id="{96DA0A32-5EB7-4FA1-B634-2BE92F7504CF}"/>
              </a:ext>
            </a:extLst>
          </p:cNvPr>
          <p:cNvSpPr>
            <a:spLocks noGrp="1"/>
          </p:cNvSpPr>
          <p:nvPr>
            <p:ph idx="1"/>
          </p:nvPr>
        </p:nvSpPr>
        <p:spPr/>
        <p:txBody>
          <a:bodyPr>
            <a:normAutofit fontScale="77500" lnSpcReduction="20000"/>
          </a:bodyPr>
          <a:lstStyle/>
          <a:p>
            <a:r>
              <a:rPr lang="fi-FI" dirty="0"/>
              <a:t>Käsitteet kerätään universaaliensyklopediaan, jonka avain on em. Käsitekirjoitus</a:t>
            </a:r>
          </a:p>
          <a:p>
            <a:r>
              <a:rPr lang="fi-FI" dirty="0"/>
              <a:t>Taustalla pyrkimykset kehittää symbolista logiikkaa, joka ylittää reaalitilanteet: </a:t>
            </a:r>
          </a:p>
          <a:p>
            <a:pPr marL="0" indent="0">
              <a:buNone/>
            </a:pPr>
            <a:r>
              <a:rPr lang="fi-FI" dirty="0"/>
              <a:t>”Yleensä, etenkin jos analyysi on pitempi, emme tavoita intuitiivisesti olion koko luontoa yhdellä kertaa vaan käytämme olioiden sijasta merkkejä, joiden eksplikoimisen kulloisenkin ajatuksen yhteydessä jätämme lyhyyden vuoksi tekemättä, tietäen tai uskoen, että kykenisimme sen tekemään…</a:t>
            </a:r>
            <a:r>
              <a:rPr lang="fi-FI" dirty="0" err="1"/>
              <a:t>tälläistä</a:t>
            </a:r>
            <a:r>
              <a:rPr lang="fi-FI" dirty="0"/>
              <a:t> ajattelua, jota käytetään algebrassa ja aritmetiikassa ja melkeinpä kaikkialla, minulla on tapana sanoa sokeaksi tai symboliseksi” (</a:t>
            </a:r>
            <a:r>
              <a:rPr lang="fi-FI" i="1" dirty="0"/>
              <a:t>Mietiskelyjä tiedosta, totuudesta ja ideoista</a:t>
            </a:r>
            <a:r>
              <a:rPr lang="fi-FI" dirty="0"/>
              <a:t> (1684))</a:t>
            </a:r>
          </a:p>
        </p:txBody>
      </p:sp>
    </p:spTree>
    <p:extLst>
      <p:ext uri="{BB962C8B-B14F-4D97-AF65-F5344CB8AC3E}">
        <p14:creationId xmlns:p14="http://schemas.microsoft.com/office/powerpoint/2010/main" val="2438520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7949753-8C43-443A-8753-E29A3FDB3AD9}"/>
              </a:ext>
            </a:extLst>
          </p:cNvPr>
          <p:cNvSpPr>
            <a:spLocks noGrp="1"/>
          </p:cNvSpPr>
          <p:nvPr>
            <p:ph type="title"/>
          </p:nvPr>
        </p:nvSpPr>
        <p:spPr/>
        <p:txBody>
          <a:bodyPr>
            <a:normAutofit fontScale="90000"/>
          </a:bodyPr>
          <a:lstStyle/>
          <a:p>
            <a:r>
              <a:rPr lang="fi-FI" dirty="0"/>
              <a:t>Binäärilaskenta </a:t>
            </a:r>
          </a:p>
        </p:txBody>
      </p:sp>
      <p:sp>
        <p:nvSpPr>
          <p:cNvPr id="3" name="Sisällön paikkamerkki 2">
            <a:extLst>
              <a:ext uri="{FF2B5EF4-FFF2-40B4-BE49-F238E27FC236}">
                <a16:creationId xmlns:a16="http://schemas.microsoft.com/office/drawing/2014/main" id="{893E8413-D22A-43E0-A0A1-B9469934293E}"/>
              </a:ext>
            </a:extLst>
          </p:cNvPr>
          <p:cNvSpPr>
            <a:spLocks noGrp="1"/>
          </p:cNvSpPr>
          <p:nvPr>
            <p:ph idx="1"/>
          </p:nvPr>
        </p:nvSpPr>
        <p:spPr>
          <a:xfrm>
            <a:off x="647845" y="2099201"/>
            <a:ext cx="4534975" cy="2179352"/>
          </a:xfrm>
        </p:spPr>
        <p:txBody>
          <a:bodyPr>
            <a:normAutofit lnSpcReduction="10000"/>
          </a:bodyPr>
          <a:lstStyle/>
          <a:p>
            <a:r>
              <a:rPr lang="fi-FI" sz="2000" dirty="0" err="1"/>
              <a:t>Leibnizin</a:t>
            </a:r>
            <a:r>
              <a:rPr lang="fi-FI" sz="2000" dirty="0"/>
              <a:t> </a:t>
            </a:r>
            <a:r>
              <a:rPr lang="fi-FI" sz="2000" i="1" dirty="0"/>
              <a:t>De </a:t>
            </a:r>
            <a:r>
              <a:rPr lang="fi-FI" sz="2000" i="1" dirty="0" err="1"/>
              <a:t>dyacidis</a:t>
            </a:r>
            <a:r>
              <a:rPr lang="fi-FI" sz="2000" i="1" dirty="0"/>
              <a:t> </a:t>
            </a:r>
            <a:r>
              <a:rPr lang="fi-FI" sz="2000" dirty="0"/>
              <a:t>[</a:t>
            </a:r>
            <a:r>
              <a:rPr lang="fi-FI" sz="2000" i="1" dirty="0" err="1"/>
              <a:t>Kaksittaisluvuista</a:t>
            </a:r>
            <a:r>
              <a:rPr lang="fi-FI" sz="2000" dirty="0"/>
              <a:t>] (1703?): koko aritmetiikkaa voidaan esittää kymmenlukujärjestelmän sijaan pelkkien binäärilukujen 0 ja 1 avulla. </a:t>
            </a:r>
          </a:p>
          <a:p>
            <a:r>
              <a:rPr lang="fi-FI" sz="2000" dirty="0"/>
              <a:t>Hän katsoi keksineensä uudelleen I-</a:t>
            </a:r>
            <a:r>
              <a:rPr lang="fi-FI" sz="2000" dirty="0" err="1"/>
              <a:t>Chingin</a:t>
            </a:r>
            <a:r>
              <a:rPr lang="fi-FI" sz="2000" dirty="0"/>
              <a:t> merkintätavan.</a:t>
            </a:r>
          </a:p>
        </p:txBody>
      </p:sp>
      <p:sp>
        <p:nvSpPr>
          <p:cNvPr id="7" name="Tekstiruutu 6">
            <a:extLst>
              <a:ext uri="{FF2B5EF4-FFF2-40B4-BE49-F238E27FC236}">
                <a16:creationId xmlns:a16="http://schemas.microsoft.com/office/drawing/2014/main" id="{F809F1E7-AFCF-4895-B846-EF4B5C2B9DEB}"/>
              </a:ext>
            </a:extLst>
          </p:cNvPr>
          <p:cNvSpPr txBox="1"/>
          <p:nvPr/>
        </p:nvSpPr>
        <p:spPr>
          <a:xfrm>
            <a:off x="8690425" y="2911442"/>
            <a:ext cx="1684366" cy="2472124"/>
          </a:xfrm>
          <a:prstGeom prst="rect">
            <a:avLst/>
          </a:prstGeom>
          <a:noFill/>
        </p:spPr>
        <p:txBody>
          <a:bodyPr wrap="square" rtlCol="0">
            <a:spAutoFit/>
          </a:bodyPr>
          <a:lstStyle/>
          <a:p>
            <a:endParaRPr lang="fi-FI" dirty="0"/>
          </a:p>
        </p:txBody>
      </p:sp>
      <p:pic>
        <p:nvPicPr>
          <p:cNvPr id="4100" name="Picture 4" descr="Leibniz's calculations in binary">
            <a:extLst>
              <a:ext uri="{FF2B5EF4-FFF2-40B4-BE49-F238E27FC236}">
                <a16:creationId xmlns:a16="http://schemas.microsoft.com/office/drawing/2014/main" id="{9B2419EC-B80B-4202-89E4-07FA6654FA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5525" y="2099201"/>
            <a:ext cx="3539571" cy="2263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9811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0438A79A-C7AB-41BB-B786-59536CBBC444}"/>
              </a:ext>
            </a:extLst>
          </p:cNvPr>
          <p:cNvSpPr>
            <a:spLocks noGrp="1"/>
          </p:cNvSpPr>
          <p:nvPr>
            <p:ph type="title"/>
          </p:nvPr>
        </p:nvSpPr>
        <p:spPr/>
        <p:txBody>
          <a:bodyPr>
            <a:normAutofit fontScale="90000"/>
          </a:bodyPr>
          <a:lstStyle/>
          <a:p>
            <a:r>
              <a:rPr lang="fi-FI" dirty="0"/>
              <a:t>Spirituaaliset automaatit</a:t>
            </a:r>
          </a:p>
        </p:txBody>
      </p:sp>
      <p:sp>
        <p:nvSpPr>
          <p:cNvPr id="4" name="Sisällön paikkamerkki 3">
            <a:extLst>
              <a:ext uri="{FF2B5EF4-FFF2-40B4-BE49-F238E27FC236}">
                <a16:creationId xmlns:a16="http://schemas.microsoft.com/office/drawing/2014/main" id="{51101F5C-F4AC-40BC-840F-0AFE5D6CF5FA}"/>
              </a:ext>
            </a:extLst>
          </p:cNvPr>
          <p:cNvSpPr>
            <a:spLocks noGrp="1"/>
          </p:cNvSpPr>
          <p:nvPr>
            <p:ph sz="half" idx="2"/>
          </p:nvPr>
        </p:nvSpPr>
        <p:spPr>
          <a:xfrm>
            <a:off x="536879" y="1502815"/>
            <a:ext cx="4035121" cy="3359510"/>
          </a:xfrm>
        </p:spPr>
        <p:txBody>
          <a:bodyPr>
            <a:normAutofit fontScale="77500" lnSpcReduction="20000"/>
          </a:bodyPr>
          <a:lstStyle/>
          <a:p>
            <a:pPr algn="l"/>
            <a:r>
              <a:rPr lang="fi-FI" dirty="0"/>
              <a:t>Ajatus ihmisestä, joka liikkuu tilasta tai havainnosta toiseen ikään kuin automaattisesti, ilman tahdon myötävaikutusta.</a:t>
            </a:r>
          </a:p>
          <a:p>
            <a:pPr algn="l"/>
            <a:r>
              <a:rPr lang="fi-FI" dirty="0"/>
              <a:t>Taustalla ajatus synnynnäistä ideoista, jotka toimivat järkeilyn perustana. Lisäksi keskeinen osuus tunteilla, jotka ajateltiin kognitiivisina arvostelmina. </a:t>
            </a:r>
          </a:p>
          <a:p>
            <a:pPr algn="l"/>
            <a:r>
              <a:rPr lang="fi-FI" dirty="0"/>
              <a:t>Yhteinen piirre myös eettinen perfektionismi – Jumala on moraalisen toiminnan esikuva ja mittapuu</a:t>
            </a:r>
          </a:p>
        </p:txBody>
      </p:sp>
      <p:pic>
        <p:nvPicPr>
          <p:cNvPr id="5122" name="Picture 2" descr="Kuvahaun tulos haulle henry more">
            <a:extLst>
              <a:ext uri="{FF2B5EF4-FFF2-40B4-BE49-F238E27FC236}">
                <a16:creationId xmlns:a16="http://schemas.microsoft.com/office/drawing/2014/main" id="{86A46A92-F3FB-4BDB-B4AD-8A629812F1B7}"/>
              </a:ext>
            </a:extLst>
          </p:cNvPr>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4884420" y="2113635"/>
            <a:ext cx="1270903" cy="166493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Baruch (Benedict) Spinoza">
            <a:extLst>
              <a:ext uri="{FF2B5EF4-FFF2-40B4-BE49-F238E27FC236}">
                <a16:creationId xmlns:a16="http://schemas.microsoft.com/office/drawing/2014/main" id="{0A766F1A-264A-46BF-A42D-EBA560B4EF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7202" y="2218866"/>
            <a:ext cx="1199567" cy="145447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G. W. Leibniz, copy of a portrait by an unknown artist, originally produced for Johann Bernoulli 1711 (Gottfried Wilhelm Leibniz Bibliothek)">
            <a:extLst>
              <a:ext uri="{FF2B5EF4-FFF2-40B4-BE49-F238E27FC236}">
                <a16:creationId xmlns:a16="http://schemas.microsoft.com/office/drawing/2014/main" id="{5186ABFF-F0E3-44DA-BC8E-565A5CE5DF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8648" y="2233971"/>
            <a:ext cx="1132224" cy="1439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95888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70A45C5-75AF-4919-ACB7-D622B7416861}"/>
              </a:ext>
            </a:extLst>
          </p:cNvPr>
          <p:cNvSpPr>
            <a:spLocks noGrp="1"/>
          </p:cNvSpPr>
          <p:nvPr>
            <p:ph type="title"/>
          </p:nvPr>
        </p:nvSpPr>
        <p:spPr/>
        <p:txBody>
          <a:bodyPr>
            <a:normAutofit fontScale="90000"/>
          </a:bodyPr>
          <a:lstStyle/>
          <a:p>
            <a:r>
              <a:rPr lang="fi-FI" dirty="0"/>
              <a:t>Henry Moren automaatti </a:t>
            </a:r>
          </a:p>
        </p:txBody>
      </p:sp>
      <p:sp>
        <p:nvSpPr>
          <p:cNvPr id="3" name="Sisällön paikkamerkki 2">
            <a:extLst>
              <a:ext uri="{FF2B5EF4-FFF2-40B4-BE49-F238E27FC236}">
                <a16:creationId xmlns:a16="http://schemas.microsoft.com/office/drawing/2014/main" id="{7D484AB7-9B2E-49AC-B511-BCC335179A96}"/>
              </a:ext>
            </a:extLst>
          </p:cNvPr>
          <p:cNvSpPr>
            <a:spLocks noGrp="1"/>
          </p:cNvSpPr>
          <p:nvPr>
            <p:ph idx="1"/>
          </p:nvPr>
        </p:nvSpPr>
        <p:spPr/>
        <p:txBody>
          <a:bodyPr>
            <a:normAutofit lnSpcReduction="10000"/>
          </a:bodyPr>
          <a:lstStyle/>
          <a:p>
            <a:r>
              <a:rPr lang="fi-FI" dirty="0"/>
              <a:t>Spirituaalinen automaatti seuraa ideoiden tai tilojen sarjaa, jotka ovat jumalallisten impulssien ”inspiroimia”. Impulssit koetaan tunteina.</a:t>
            </a:r>
          </a:p>
          <a:p>
            <a:r>
              <a:rPr lang="fi-FI" dirty="0"/>
              <a:t>Ruumiin toimintaa ohjaa luonnon henki (</a:t>
            </a:r>
            <a:r>
              <a:rPr lang="fi-FI" dirty="0" err="1"/>
              <a:t>hylarkkinen</a:t>
            </a:r>
            <a:r>
              <a:rPr lang="fi-FI" dirty="0"/>
              <a:t> prinsiippi) ja mieltä ohjaa Jumalan tahto ja järki. </a:t>
            </a:r>
          </a:p>
          <a:p>
            <a:r>
              <a:rPr lang="fi-FI" dirty="0"/>
              <a:t>Ihminen voi saavuttaa ilon tunteen kun seuraa Jumalan tahtoa (motivaationa älyllinen rakkaus Jumalaa kohtaan). </a:t>
            </a:r>
          </a:p>
        </p:txBody>
      </p:sp>
    </p:spTree>
    <p:extLst>
      <p:ext uri="{BB962C8B-B14F-4D97-AF65-F5344CB8AC3E}">
        <p14:creationId xmlns:p14="http://schemas.microsoft.com/office/powerpoint/2010/main" val="3463917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74161D3-F7F8-45C4-BF5A-3C0208C5D563}"/>
              </a:ext>
            </a:extLst>
          </p:cNvPr>
          <p:cNvSpPr>
            <a:spLocks noGrp="1"/>
          </p:cNvSpPr>
          <p:nvPr>
            <p:ph type="title"/>
          </p:nvPr>
        </p:nvSpPr>
        <p:spPr/>
        <p:txBody>
          <a:bodyPr>
            <a:normAutofit fontScale="90000"/>
          </a:bodyPr>
          <a:lstStyle/>
          <a:p>
            <a:r>
              <a:rPr lang="fi-FI" dirty="0" err="1"/>
              <a:t>Spinozan</a:t>
            </a:r>
            <a:r>
              <a:rPr lang="fi-FI" dirty="0"/>
              <a:t> automaatti</a:t>
            </a:r>
          </a:p>
        </p:txBody>
      </p:sp>
      <p:sp>
        <p:nvSpPr>
          <p:cNvPr id="3" name="Sisällön paikkamerkki 2">
            <a:extLst>
              <a:ext uri="{FF2B5EF4-FFF2-40B4-BE49-F238E27FC236}">
                <a16:creationId xmlns:a16="http://schemas.microsoft.com/office/drawing/2014/main" id="{FB6EB50A-1C2E-46D0-BE66-9A28E96BE226}"/>
              </a:ext>
            </a:extLst>
          </p:cNvPr>
          <p:cNvSpPr>
            <a:spLocks noGrp="1"/>
          </p:cNvSpPr>
          <p:nvPr>
            <p:ph idx="1"/>
          </p:nvPr>
        </p:nvSpPr>
        <p:spPr/>
        <p:txBody>
          <a:bodyPr>
            <a:normAutofit fontScale="70000" lnSpcReduction="20000"/>
          </a:bodyPr>
          <a:lstStyle/>
          <a:p>
            <a:r>
              <a:rPr lang="fi-FI" i="1" dirty="0"/>
              <a:t>Tutkielma ymmärryksen parantamisesta</a:t>
            </a:r>
            <a:r>
              <a:rPr lang="fi-FI" dirty="0"/>
              <a:t>: kun löydetään tosi idea (esim. Jumala eli luonto), muut ideat voidaan johtaa siitä adekvaatisti. Mieli on eräänlainen spirituaalinen automaatti, joka seuraa ymmärryksen lakeja tahdon vaikuttamatta asiaan (tahto vain </a:t>
            </a:r>
            <a:r>
              <a:rPr lang="fi-FI" dirty="0" err="1"/>
              <a:t>affirmaatio</a:t>
            </a:r>
            <a:r>
              <a:rPr lang="fi-FI" dirty="0"/>
              <a:t> ymmärrykselle). </a:t>
            </a:r>
          </a:p>
          <a:p>
            <a:r>
              <a:rPr lang="fi-FI" dirty="0"/>
              <a:t>Automaattia ajaa eteenpäin </a:t>
            </a:r>
            <a:r>
              <a:rPr lang="fi-FI" i="1" dirty="0" err="1"/>
              <a:t>conatus</a:t>
            </a:r>
            <a:r>
              <a:rPr lang="fi-FI" dirty="0"/>
              <a:t>, halu säilyttää olemus ja lisätä elinvoimaa. </a:t>
            </a:r>
          </a:p>
          <a:p>
            <a:r>
              <a:rPr lang="fi-FI" dirty="0"/>
              <a:t>Aktiivisuus – mitä aktiivisempi mieli on, sitä enemmän sillä on adekvaatteja ideoita ja sitä paremmin se suuntaa itseään kohti täydellisyyttä, Jumalan näkökulmaa. </a:t>
            </a:r>
          </a:p>
          <a:p>
            <a:r>
              <a:rPr lang="fi-FI" dirty="0"/>
              <a:t>Suuntaamisessa olennaisia affektit, jotka voivat edistää tai haitata pyrkimystä kohti täydellisyyttä (aktiiviset vs. passiiviset affektit).</a:t>
            </a:r>
          </a:p>
        </p:txBody>
      </p:sp>
    </p:spTree>
    <p:extLst>
      <p:ext uri="{BB962C8B-B14F-4D97-AF65-F5344CB8AC3E}">
        <p14:creationId xmlns:p14="http://schemas.microsoft.com/office/powerpoint/2010/main" val="1324826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94A6050C-1A48-4996-AC73-5F41FF3F6EB5}"/>
              </a:ext>
            </a:extLst>
          </p:cNvPr>
          <p:cNvSpPr>
            <a:spLocks noGrp="1"/>
          </p:cNvSpPr>
          <p:nvPr>
            <p:ph type="title"/>
          </p:nvPr>
        </p:nvSpPr>
        <p:spPr/>
        <p:txBody>
          <a:bodyPr>
            <a:normAutofit fontScale="90000"/>
          </a:bodyPr>
          <a:lstStyle/>
          <a:p>
            <a:r>
              <a:rPr lang="fi-FI" dirty="0" err="1"/>
              <a:t>Leibnizin</a:t>
            </a:r>
            <a:r>
              <a:rPr lang="fi-FI" dirty="0"/>
              <a:t> automaatti </a:t>
            </a:r>
          </a:p>
        </p:txBody>
      </p:sp>
      <p:sp>
        <p:nvSpPr>
          <p:cNvPr id="3" name="Sisällön paikkamerkki 2">
            <a:extLst>
              <a:ext uri="{FF2B5EF4-FFF2-40B4-BE49-F238E27FC236}">
                <a16:creationId xmlns:a16="http://schemas.microsoft.com/office/drawing/2014/main" id="{2A18E2CD-F370-42E1-84EF-F21E997857AD}"/>
              </a:ext>
            </a:extLst>
          </p:cNvPr>
          <p:cNvSpPr>
            <a:spLocks noGrp="1"/>
          </p:cNvSpPr>
          <p:nvPr>
            <p:ph idx="1"/>
          </p:nvPr>
        </p:nvSpPr>
        <p:spPr/>
        <p:txBody>
          <a:bodyPr>
            <a:normAutofit fontScale="70000" lnSpcReduction="20000"/>
          </a:bodyPr>
          <a:lstStyle/>
          <a:p>
            <a:r>
              <a:rPr lang="fi-FI" dirty="0" err="1"/>
              <a:t>Leibnizin</a:t>
            </a:r>
            <a:r>
              <a:rPr lang="fi-FI" dirty="0"/>
              <a:t> </a:t>
            </a:r>
            <a:r>
              <a:rPr lang="fi-FI" i="1" dirty="0"/>
              <a:t>Uusi järjestelmä </a:t>
            </a:r>
            <a:r>
              <a:rPr lang="fi-FI" dirty="0"/>
              <a:t>(1695): spirituaalinen vs. luonnollinen automaatti (mieli-ruumis/finaaliset-kausaaliset syyt). Yhteys ennalta-asetetun harmonian kautta. </a:t>
            </a:r>
          </a:p>
          <a:p>
            <a:r>
              <a:rPr lang="fi-FI" dirty="0"/>
              <a:t>Aktiivisuus itse substanssissa (substantiaalinen muoto). Mielessä sitä edustaa tahto. </a:t>
            </a:r>
          </a:p>
          <a:p>
            <a:r>
              <a:rPr lang="fi-FI" dirty="0"/>
              <a:t>Tahdon vaikutus kuitenkin vähenee tiedostamattomien pienien havaintojen vuoksi, joista halut ja tunteet nousevat. </a:t>
            </a:r>
          </a:p>
          <a:p>
            <a:r>
              <a:rPr lang="fi-FI" dirty="0"/>
              <a:t>Automaattia ajaa eteenpäin tiedostamattomiin havaintoihin perustuva vaisto.</a:t>
            </a:r>
          </a:p>
          <a:p>
            <a:r>
              <a:rPr lang="fi-FI" dirty="0"/>
              <a:t>Täydellisyyteen pyrkivän kehitettävä ymmärrystään ja tahtoaan, jolloin pienet havainnot vaikuttavat vähemmän harkintaan. Automaatti voi toimia sekä hyvin että huonosti. </a:t>
            </a:r>
          </a:p>
        </p:txBody>
      </p:sp>
    </p:spTree>
    <p:extLst>
      <p:ext uri="{BB962C8B-B14F-4D97-AF65-F5344CB8AC3E}">
        <p14:creationId xmlns:p14="http://schemas.microsoft.com/office/powerpoint/2010/main" val="3304900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iruutu 1">
            <a:extLst>
              <a:ext uri="{FF2B5EF4-FFF2-40B4-BE49-F238E27FC236}">
                <a16:creationId xmlns:a16="http://schemas.microsoft.com/office/drawing/2014/main" id="{7F58E225-6EC8-4DEB-9459-06752A554D37}"/>
              </a:ext>
            </a:extLst>
          </p:cNvPr>
          <p:cNvSpPr txBox="1"/>
          <p:nvPr/>
        </p:nvSpPr>
        <p:spPr>
          <a:xfrm>
            <a:off x="955700" y="2419045"/>
            <a:ext cx="3512215" cy="1015663"/>
          </a:xfrm>
          <a:prstGeom prst="rect">
            <a:avLst/>
          </a:prstGeom>
          <a:noFill/>
        </p:spPr>
        <p:txBody>
          <a:bodyPr wrap="square" rtlCol="0">
            <a:spAutoFit/>
          </a:bodyPr>
          <a:lstStyle/>
          <a:p>
            <a:r>
              <a:rPr lang="fi-FI" sz="6000" dirty="0"/>
              <a:t>Kiitos!</a:t>
            </a:r>
          </a:p>
        </p:txBody>
      </p:sp>
      <p:pic>
        <p:nvPicPr>
          <p:cNvPr id="6146" name="Picture 2" descr="Kuvahaun tulos haulle 17th century machine">
            <a:extLst>
              <a:ext uri="{FF2B5EF4-FFF2-40B4-BE49-F238E27FC236}">
                <a16:creationId xmlns:a16="http://schemas.microsoft.com/office/drawing/2014/main" id="{9E11EC82-4BCE-4D98-9D71-9625D527B4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1180" y="1502815"/>
            <a:ext cx="2612658" cy="3355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100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Muodikkaat</a:t>
            </a:r>
            <a:r>
              <a:rPr lang="en-US" dirty="0"/>
              <a:t> </a:t>
            </a:r>
            <a:r>
              <a:rPr lang="en-US" dirty="0" err="1"/>
              <a:t>automaatit</a:t>
            </a:r>
            <a:endParaRPr lang="en-US" dirty="0"/>
          </a:p>
        </p:txBody>
      </p:sp>
      <p:sp>
        <p:nvSpPr>
          <p:cNvPr id="3" name="Content Placeholder 2"/>
          <p:cNvSpPr>
            <a:spLocks noGrp="1"/>
          </p:cNvSpPr>
          <p:nvPr>
            <p:ph idx="1"/>
          </p:nvPr>
        </p:nvSpPr>
        <p:spPr/>
        <p:txBody>
          <a:bodyPr>
            <a:normAutofit fontScale="70000" lnSpcReduction="20000"/>
          </a:bodyPr>
          <a:lstStyle/>
          <a:p>
            <a:r>
              <a:rPr lang="en-US" dirty="0" err="1"/>
              <a:t>Leibnizin</a:t>
            </a:r>
            <a:r>
              <a:rPr lang="en-US" dirty="0"/>
              <a:t> </a:t>
            </a:r>
            <a:r>
              <a:rPr lang="en-US" i="1" dirty="0" err="1"/>
              <a:t>Drôle</a:t>
            </a:r>
            <a:r>
              <a:rPr lang="en-US" i="1" dirty="0"/>
              <a:t> de </a:t>
            </a:r>
            <a:r>
              <a:rPr lang="en-US" i="1" dirty="0" err="1"/>
              <a:t>pensée</a:t>
            </a:r>
            <a:r>
              <a:rPr lang="en-US" i="1" dirty="0"/>
              <a:t> </a:t>
            </a:r>
            <a:r>
              <a:rPr lang="en-US" dirty="0"/>
              <a:t>[</a:t>
            </a:r>
            <a:r>
              <a:rPr lang="en-US" i="1" dirty="0" err="1"/>
              <a:t>Ajatusleikki</a:t>
            </a:r>
            <a:r>
              <a:rPr lang="en-US" i="1" dirty="0"/>
              <a:t> </a:t>
            </a:r>
            <a:r>
              <a:rPr lang="en-US" i="1" dirty="0" err="1"/>
              <a:t>uudenlaisista</a:t>
            </a:r>
            <a:r>
              <a:rPr lang="en-US" i="1" dirty="0"/>
              <a:t> </a:t>
            </a:r>
            <a:r>
              <a:rPr lang="en-US" i="1" dirty="0" err="1"/>
              <a:t>näytännöistä</a:t>
            </a:r>
            <a:r>
              <a:rPr lang="en-US" dirty="0"/>
              <a:t>]</a:t>
            </a:r>
            <a:r>
              <a:rPr lang="en-US" i="1" dirty="0"/>
              <a:t> </a:t>
            </a:r>
            <a:r>
              <a:rPr lang="en-US" dirty="0"/>
              <a:t>(1675): </a:t>
            </a:r>
            <a:r>
              <a:rPr lang="en-US" dirty="0" err="1"/>
              <a:t>uusien</a:t>
            </a:r>
            <a:r>
              <a:rPr lang="en-US" dirty="0"/>
              <a:t> </a:t>
            </a:r>
            <a:r>
              <a:rPr lang="en-US" dirty="0" err="1"/>
              <a:t>keksintöjen</a:t>
            </a:r>
            <a:r>
              <a:rPr lang="en-US" dirty="0"/>
              <a:t> </a:t>
            </a:r>
            <a:r>
              <a:rPr lang="en-US" dirty="0" err="1"/>
              <a:t>messut</a:t>
            </a:r>
            <a:r>
              <a:rPr lang="en-US" dirty="0"/>
              <a:t>, </a:t>
            </a:r>
            <a:r>
              <a:rPr lang="en-US" dirty="0" err="1"/>
              <a:t>jonka</a:t>
            </a:r>
            <a:r>
              <a:rPr lang="en-US" dirty="0"/>
              <a:t> </a:t>
            </a:r>
            <a:r>
              <a:rPr lang="en-US" dirty="0" err="1"/>
              <a:t>vetonaulana</a:t>
            </a:r>
            <a:r>
              <a:rPr lang="en-US" dirty="0"/>
              <a:t> </a:t>
            </a:r>
            <a:r>
              <a:rPr lang="en-US" dirty="0" err="1"/>
              <a:t>veden</a:t>
            </a:r>
            <a:r>
              <a:rPr lang="en-US" dirty="0"/>
              <a:t> </a:t>
            </a:r>
            <a:r>
              <a:rPr lang="en-US" dirty="0" err="1"/>
              <a:t>päällä</a:t>
            </a:r>
            <a:r>
              <a:rPr lang="en-US" dirty="0"/>
              <a:t> </a:t>
            </a:r>
            <a:r>
              <a:rPr lang="en-US" dirty="0" err="1"/>
              <a:t>kävelevä</a:t>
            </a:r>
            <a:r>
              <a:rPr lang="en-US" dirty="0"/>
              <a:t> </a:t>
            </a:r>
            <a:r>
              <a:rPr lang="en-US" dirty="0" err="1"/>
              <a:t>kone</a:t>
            </a:r>
            <a:endParaRPr lang="en-US" dirty="0"/>
          </a:p>
          <a:p>
            <a:r>
              <a:rPr lang="en-US" dirty="0" err="1"/>
              <a:t>Kiinnostus</a:t>
            </a:r>
            <a:r>
              <a:rPr lang="en-US" dirty="0"/>
              <a:t> </a:t>
            </a:r>
            <a:r>
              <a:rPr lang="en-US" dirty="0" err="1"/>
              <a:t>mekaniikkaan</a:t>
            </a:r>
            <a:r>
              <a:rPr lang="en-US" dirty="0"/>
              <a:t> </a:t>
            </a:r>
            <a:r>
              <a:rPr lang="en-US" dirty="0" err="1"/>
              <a:t>vaikutti</a:t>
            </a:r>
            <a:r>
              <a:rPr lang="en-US" dirty="0"/>
              <a:t> </a:t>
            </a:r>
            <a:r>
              <a:rPr lang="en-US" dirty="0" err="1"/>
              <a:t>lähes</a:t>
            </a:r>
            <a:r>
              <a:rPr lang="en-US" dirty="0"/>
              <a:t> </a:t>
            </a:r>
            <a:r>
              <a:rPr lang="en-US" dirty="0" err="1"/>
              <a:t>kaikkiin</a:t>
            </a:r>
            <a:r>
              <a:rPr lang="en-US" dirty="0"/>
              <a:t> </a:t>
            </a:r>
            <a:r>
              <a:rPr lang="en-US" dirty="0" err="1"/>
              <a:t>varhaismodernin</a:t>
            </a:r>
            <a:r>
              <a:rPr lang="en-US" dirty="0"/>
              <a:t> </a:t>
            </a:r>
            <a:r>
              <a:rPr lang="en-US" dirty="0" err="1"/>
              <a:t>filosofian</a:t>
            </a:r>
            <a:r>
              <a:rPr lang="en-US" dirty="0"/>
              <a:t> </a:t>
            </a:r>
            <a:r>
              <a:rPr lang="en-US" dirty="0" err="1"/>
              <a:t>aloihin</a:t>
            </a:r>
            <a:r>
              <a:rPr lang="en-US" dirty="0"/>
              <a:t> </a:t>
            </a:r>
            <a:r>
              <a:rPr lang="en-US" dirty="0" err="1"/>
              <a:t>tavalla</a:t>
            </a:r>
            <a:r>
              <a:rPr lang="en-US" dirty="0"/>
              <a:t> ja </a:t>
            </a:r>
            <a:r>
              <a:rPr lang="en-US" dirty="0" err="1"/>
              <a:t>toisella</a:t>
            </a:r>
            <a:endParaRPr lang="en-US" dirty="0"/>
          </a:p>
          <a:p>
            <a:r>
              <a:rPr lang="en-US" dirty="0" err="1"/>
              <a:t>Haavena</a:t>
            </a:r>
            <a:r>
              <a:rPr lang="en-US" dirty="0"/>
              <a:t> </a:t>
            </a:r>
            <a:r>
              <a:rPr lang="en-US" dirty="0" err="1"/>
              <a:t>uusi</a:t>
            </a:r>
            <a:r>
              <a:rPr lang="en-US" dirty="0"/>
              <a:t> ja </a:t>
            </a:r>
            <a:r>
              <a:rPr lang="en-US" dirty="0" err="1"/>
              <a:t>parempi</a:t>
            </a:r>
            <a:r>
              <a:rPr lang="en-US" dirty="0"/>
              <a:t> “</a:t>
            </a:r>
            <a:r>
              <a:rPr lang="en-US" dirty="0" err="1"/>
              <a:t>koneellinen</a:t>
            </a:r>
            <a:r>
              <a:rPr lang="en-US" dirty="0"/>
              <a:t>” </a:t>
            </a:r>
            <a:r>
              <a:rPr lang="en-US" dirty="0" err="1"/>
              <a:t>ajattelu</a:t>
            </a:r>
            <a:r>
              <a:rPr lang="en-US" dirty="0"/>
              <a:t>, </a:t>
            </a:r>
            <a:r>
              <a:rPr lang="en-US" dirty="0" err="1"/>
              <a:t>joka</a:t>
            </a:r>
            <a:r>
              <a:rPr lang="en-US" dirty="0"/>
              <a:t> </a:t>
            </a:r>
            <a:r>
              <a:rPr lang="en-US" dirty="0" err="1"/>
              <a:t>välttää</a:t>
            </a:r>
            <a:r>
              <a:rPr lang="en-US" dirty="0"/>
              <a:t> </a:t>
            </a:r>
            <a:r>
              <a:rPr lang="en-US" dirty="0" err="1"/>
              <a:t>inhimilliset</a:t>
            </a:r>
            <a:r>
              <a:rPr lang="en-US" dirty="0"/>
              <a:t> </a:t>
            </a:r>
            <a:r>
              <a:rPr lang="en-US" dirty="0" err="1"/>
              <a:t>rajoitukset</a:t>
            </a:r>
            <a:endParaRPr lang="en-US" dirty="0"/>
          </a:p>
          <a:p>
            <a:r>
              <a:rPr lang="en-US" dirty="0" err="1"/>
              <a:t>Hobbesin</a:t>
            </a:r>
            <a:r>
              <a:rPr lang="en-US" dirty="0"/>
              <a:t> </a:t>
            </a:r>
            <a:r>
              <a:rPr lang="en-US" dirty="0" err="1"/>
              <a:t>ajattelu</a:t>
            </a:r>
            <a:r>
              <a:rPr lang="en-US" dirty="0"/>
              <a:t> </a:t>
            </a:r>
            <a:r>
              <a:rPr lang="en-US" dirty="0" err="1"/>
              <a:t>komputaationa</a:t>
            </a:r>
            <a:r>
              <a:rPr lang="en-US" dirty="0"/>
              <a:t> </a:t>
            </a:r>
            <a:r>
              <a:rPr lang="en-US" i="1" dirty="0"/>
              <a:t>De corpore</a:t>
            </a:r>
            <a:r>
              <a:rPr lang="en-US" dirty="0"/>
              <a:t>-</a:t>
            </a:r>
            <a:r>
              <a:rPr lang="en-US" dirty="0" err="1"/>
              <a:t>teoksessa</a:t>
            </a:r>
            <a:r>
              <a:rPr lang="en-US" dirty="0"/>
              <a:t>: </a:t>
            </a:r>
            <a:r>
              <a:rPr lang="en-US" dirty="0" err="1"/>
              <a:t>mielen</a:t>
            </a:r>
            <a:r>
              <a:rPr lang="en-US" dirty="0"/>
              <a:t> </a:t>
            </a:r>
            <a:r>
              <a:rPr lang="en-US" dirty="0" err="1"/>
              <a:t>toiminnat</a:t>
            </a:r>
            <a:r>
              <a:rPr lang="en-US" dirty="0"/>
              <a:t> </a:t>
            </a:r>
            <a:r>
              <a:rPr lang="en-US" dirty="0" err="1"/>
              <a:t>koostuvat</a:t>
            </a:r>
            <a:r>
              <a:rPr lang="en-US" dirty="0"/>
              <a:t> </a:t>
            </a:r>
            <a:r>
              <a:rPr lang="en-US" dirty="0" err="1"/>
              <a:t>sanattomien</a:t>
            </a:r>
            <a:r>
              <a:rPr lang="en-US" dirty="0"/>
              <a:t> </a:t>
            </a:r>
            <a:r>
              <a:rPr lang="en-US" dirty="0" err="1"/>
              <a:t>ajatusten</a:t>
            </a:r>
            <a:r>
              <a:rPr lang="en-US" dirty="0"/>
              <a:t> </a:t>
            </a:r>
            <a:r>
              <a:rPr lang="en-US" dirty="0" err="1"/>
              <a:t>lisäyksistä</a:t>
            </a:r>
            <a:r>
              <a:rPr lang="en-US" dirty="0"/>
              <a:t> ja </a:t>
            </a:r>
            <a:r>
              <a:rPr lang="en-US" dirty="0" err="1"/>
              <a:t>vähennyksistä</a:t>
            </a:r>
            <a:endParaRPr lang="en-US" dirty="0"/>
          </a:p>
          <a:p>
            <a:r>
              <a:rPr lang="en-US" dirty="0"/>
              <a:t>La </a:t>
            </a:r>
            <a:r>
              <a:rPr lang="en-US" dirty="0" err="1"/>
              <a:t>Mettrien</a:t>
            </a:r>
            <a:r>
              <a:rPr lang="en-US" dirty="0"/>
              <a:t> </a:t>
            </a:r>
            <a:r>
              <a:rPr lang="en-US" i="1" dirty="0" err="1"/>
              <a:t>l’Homme</a:t>
            </a:r>
            <a:r>
              <a:rPr lang="en-US" i="1" dirty="0"/>
              <a:t> Machine </a:t>
            </a:r>
            <a:r>
              <a:rPr lang="en-US" dirty="0"/>
              <a:t>[</a:t>
            </a:r>
            <a:r>
              <a:rPr lang="en-US" i="1" dirty="0" err="1"/>
              <a:t>Ihmiskone</a:t>
            </a:r>
            <a:r>
              <a:rPr lang="en-US" dirty="0"/>
              <a:t>] (1747)</a:t>
            </a:r>
          </a:p>
          <a:p>
            <a:r>
              <a:rPr lang="en-US" dirty="0"/>
              <a:t>Descartes: </a:t>
            </a:r>
            <a:r>
              <a:rPr lang="en-US" dirty="0" err="1"/>
              <a:t>eläimet</a:t>
            </a:r>
            <a:r>
              <a:rPr lang="en-US" dirty="0"/>
              <a:t> </a:t>
            </a:r>
            <a:r>
              <a:rPr lang="en-US" dirty="0" err="1"/>
              <a:t>ovat</a:t>
            </a:r>
            <a:r>
              <a:rPr lang="en-US" dirty="0"/>
              <a:t> </a:t>
            </a:r>
            <a:r>
              <a:rPr lang="en-US" dirty="0" err="1"/>
              <a:t>koneita</a:t>
            </a:r>
            <a:endParaRPr lang="en-US" dirty="0"/>
          </a:p>
          <a:p>
            <a:pPr marL="0" indent="0">
              <a:buNone/>
            </a:pPr>
            <a:endParaRPr lang="en-US" dirty="0"/>
          </a:p>
          <a:p>
            <a:endParaRPr lang="en-US" dirty="0"/>
          </a:p>
        </p:txBody>
      </p:sp>
    </p:spTree>
    <p:extLst>
      <p:ext uri="{BB962C8B-B14F-4D97-AF65-F5344CB8AC3E}">
        <p14:creationId xmlns:p14="http://schemas.microsoft.com/office/powerpoint/2010/main" val="4103309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B565632A-5E71-415E-97B5-1AB706BCF4E2}"/>
              </a:ext>
            </a:extLst>
          </p:cNvPr>
          <p:cNvSpPr>
            <a:spLocks noGrp="1"/>
          </p:cNvSpPr>
          <p:nvPr>
            <p:ph type="title"/>
          </p:nvPr>
        </p:nvSpPr>
        <p:spPr/>
        <p:txBody>
          <a:bodyPr>
            <a:normAutofit fontScale="90000"/>
          </a:bodyPr>
          <a:lstStyle/>
          <a:p>
            <a:r>
              <a:rPr lang="fi-FI" dirty="0"/>
              <a:t>Laskevat koneet</a:t>
            </a:r>
          </a:p>
        </p:txBody>
      </p:sp>
      <p:sp>
        <p:nvSpPr>
          <p:cNvPr id="3" name="Sisällön paikkamerkki 2">
            <a:extLst>
              <a:ext uri="{FF2B5EF4-FFF2-40B4-BE49-F238E27FC236}">
                <a16:creationId xmlns:a16="http://schemas.microsoft.com/office/drawing/2014/main" id="{6C93A7CA-4530-4158-A082-F82E5A249C36}"/>
              </a:ext>
            </a:extLst>
          </p:cNvPr>
          <p:cNvSpPr>
            <a:spLocks noGrp="1"/>
          </p:cNvSpPr>
          <p:nvPr>
            <p:ph idx="1"/>
          </p:nvPr>
        </p:nvSpPr>
        <p:spPr/>
        <p:txBody>
          <a:bodyPr>
            <a:normAutofit/>
          </a:bodyPr>
          <a:lstStyle/>
          <a:p>
            <a:r>
              <a:rPr lang="fi-FI" dirty="0"/>
              <a:t>Päättely on usein ajateltu jonkinlaiseksi kieleksi, laskemiseksi tai logiikaksi. Laskukoneita ajateltiin järjen jatkeena tai korvikkeena, jotka parantaisivat ajattelua. </a:t>
            </a:r>
          </a:p>
          <a:p>
            <a:r>
              <a:rPr lang="fi-FI" dirty="0"/>
              <a:t>Ensimmäiset laskukoneet olivat kellon kaltaisia laitteita, jotka rakennettiin lähinnä hammaspyöristä ja vivuista. </a:t>
            </a:r>
          </a:p>
        </p:txBody>
      </p:sp>
    </p:spTree>
    <p:extLst>
      <p:ext uri="{BB962C8B-B14F-4D97-AF65-F5344CB8AC3E}">
        <p14:creationId xmlns:p14="http://schemas.microsoft.com/office/powerpoint/2010/main" val="43413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tsikko 7">
            <a:extLst>
              <a:ext uri="{FF2B5EF4-FFF2-40B4-BE49-F238E27FC236}">
                <a16:creationId xmlns:a16="http://schemas.microsoft.com/office/drawing/2014/main" id="{43BEA0DA-F429-4B48-AE46-FBE0140CEDAB}"/>
              </a:ext>
            </a:extLst>
          </p:cNvPr>
          <p:cNvSpPr>
            <a:spLocks noGrp="1"/>
          </p:cNvSpPr>
          <p:nvPr>
            <p:ph type="title"/>
          </p:nvPr>
        </p:nvSpPr>
        <p:spPr/>
        <p:txBody>
          <a:bodyPr>
            <a:normAutofit fontScale="90000"/>
          </a:bodyPr>
          <a:lstStyle/>
          <a:p>
            <a:r>
              <a:rPr lang="fi-FI" dirty="0" err="1"/>
              <a:t>Pascaline</a:t>
            </a:r>
            <a:r>
              <a:rPr lang="fi-FI" dirty="0"/>
              <a:t> </a:t>
            </a:r>
          </a:p>
        </p:txBody>
      </p:sp>
      <p:sp>
        <p:nvSpPr>
          <p:cNvPr id="9" name="Tekstin paikkamerkki 8">
            <a:extLst>
              <a:ext uri="{FF2B5EF4-FFF2-40B4-BE49-F238E27FC236}">
                <a16:creationId xmlns:a16="http://schemas.microsoft.com/office/drawing/2014/main" id="{A46FE9E8-1780-4176-9CC7-6A7673626085}"/>
              </a:ext>
            </a:extLst>
          </p:cNvPr>
          <p:cNvSpPr>
            <a:spLocks noGrp="1"/>
          </p:cNvSpPr>
          <p:nvPr>
            <p:ph type="body" idx="1"/>
          </p:nvPr>
        </p:nvSpPr>
        <p:spPr/>
        <p:txBody>
          <a:bodyPr>
            <a:normAutofit fontScale="92500"/>
          </a:bodyPr>
          <a:lstStyle/>
          <a:p>
            <a:r>
              <a:rPr lang="fi-FI" dirty="0"/>
              <a:t>Pascalin laskukone (1642-1645)</a:t>
            </a:r>
            <a:endParaRPr lang="fi-FI" i="1" dirty="0"/>
          </a:p>
        </p:txBody>
      </p:sp>
      <p:sp>
        <p:nvSpPr>
          <p:cNvPr id="10" name="Sisällön paikkamerkki 9">
            <a:extLst>
              <a:ext uri="{FF2B5EF4-FFF2-40B4-BE49-F238E27FC236}">
                <a16:creationId xmlns:a16="http://schemas.microsoft.com/office/drawing/2014/main" id="{4551F9A3-B30E-4F73-A2F8-F0C569E5FC75}"/>
              </a:ext>
            </a:extLst>
          </p:cNvPr>
          <p:cNvSpPr>
            <a:spLocks noGrp="1"/>
          </p:cNvSpPr>
          <p:nvPr>
            <p:ph sz="half" idx="2"/>
          </p:nvPr>
        </p:nvSpPr>
        <p:spPr/>
        <p:txBody>
          <a:bodyPr>
            <a:normAutofit lnSpcReduction="10000"/>
          </a:bodyPr>
          <a:lstStyle/>
          <a:p>
            <a:pPr algn="l"/>
            <a:r>
              <a:rPr lang="fi-FI" dirty="0"/>
              <a:t>Yhteen- ja vähennyslasku 6- ja 8-numeroisissa luvuissa</a:t>
            </a:r>
          </a:p>
          <a:p>
            <a:pPr algn="l"/>
            <a:r>
              <a:rPr lang="fi-FI" dirty="0"/>
              <a:t>Kerto- ja jakolasku mahdollista, mutta hyvin työlästä toteuttaa</a:t>
            </a:r>
          </a:p>
          <a:p>
            <a:pPr algn="l"/>
            <a:r>
              <a:rPr lang="fi-FI" dirty="0"/>
              <a:t>Altis toimintahäiriöille</a:t>
            </a:r>
          </a:p>
        </p:txBody>
      </p:sp>
      <p:sp>
        <p:nvSpPr>
          <p:cNvPr id="11" name="Tekstin paikkamerkki 10">
            <a:extLst>
              <a:ext uri="{FF2B5EF4-FFF2-40B4-BE49-F238E27FC236}">
                <a16:creationId xmlns:a16="http://schemas.microsoft.com/office/drawing/2014/main" id="{347815DD-07D8-4914-8AF2-C45840B0AF0E}"/>
              </a:ext>
            </a:extLst>
          </p:cNvPr>
          <p:cNvSpPr>
            <a:spLocks noGrp="1"/>
          </p:cNvSpPr>
          <p:nvPr>
            <p:ph type="body" sz="quarter" idx="3"/>
          </p:nvPr>
        </p:nvSpPr>
        <p:spPr/>
        <p:txBody>
          <a:bodyPr>
            <a:normAutofit fontScale="92500"/>
          </a:bodyPr>
          <a:lstStyle/>
          <a:p>
            <a:endParaRPr lang="fi-FI" dirty="0"/>
          </a:p>
          <a:p>
            <a:endParaRPr lang="fi-FI" dirty="0"/>
          </a:p>
        </p:txBody>
      </p:sp>
      <p:pic>
        <p:nvPicPr>
          <p:cNvPr id="1026" name="Picture 2" descr="Kuvahaun tulos haulle Pascaline">
            <a:extLst>
              <a:ext uri="{FF2B5EF4-FFF2-40B4-BE49-F238E27FC236}">
                <a16:creationId xmlns:a16="http://schemas.microsoft.com/office/drawing/2014/main" id="{D9D53302-1935-404C-8648-E4F30FDA67D0}"/>
              </a:ext>
            </a:extLst>
          </p:cNvPr>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4572000" y="2247465"/>
            <a:ext cx="4041775" cy="2036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695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tsikko 7">
            <a:extLst>
              <a:ext uri="{FF2B5EF4-FFF2-40B4-BE49-F238E27FC236}">
                <a16:creationId xmlns:a16="http://schemas.microsoft.com/office/drawing/2014/main" id="{43BEA0DA-F429-4B48-AE46-FBE0140CEDAB}"/>
              </a:ext>
            </a:extLst>
          </p:cNvPr>
          <p:cNvSpPr>
            <a:spLocks noGrp="1"/>
          </p:cNvSpPr>
          <p:nvPr>
            <p:ph type="title"/>
          </p:nvPr>
        </p:nvSpPr>
        <p:spPr/>
        <p:txBody>
          <a:bodyPr>
            <a:normAutofit fontScale="90000"/>
          </a:bodyPr>
          <a:lstStyle/>
          <a:p>
            <a:r>
              <a:rPr lang="fi-FI" dirty="0" err="1"/>
              <a:t>Leibnizin</a:t>
            </a:r>
            <a:r>
              <a:rPr lang="fi-FI" dirty="0"/>
              <a:t> laskukone </a:t>
            </a:r>
          </a:p>
        </p:txBody>
      </p:sp>
      <p:sp>
        <p:nvSpPr>
          <p:cNvPr id="9" name="Tekstin paikkamerkki 8">
            <a:extLst>
              <a:ext uri="{FF2B5EF4-FFF2-40B4-BE49-F238E27FC236}">
                <a16:creationId xmlns:a16="http://schemas.microsoft.com/office/drawing/2014/main" id="{A46FE9E8-1780-4176-9CC7-6A7673626085}"/>
              </a:ext>
            </a:extLst>
          </p:cNvPr>
          <p:cNvSpPr>
            <a:spLocks noGrp="1"/>
          </p:cNvSpPr>
          <p:nvPr>
            <p:ph type="body" idx="1"/>
          </p:nvPr>
        </p:nvSpPr>
        <p:spPr/>
        <p:txBody>
          <a:bodyPr>
            <a:normAutofit/>
          </a:bodyPr>
          <a:lstStyle/>
          <a:p>
            <a:r>
              <a:rPr lang="fi-FI" dirty="0" err="1"/>
              <a:t>Leibnizin</a:t>
            </a:r>
            <a:r>
              <a:rPr lang="fi-FI" dirty="0"/>
              <a:t> kone (1673-1674)</a:t>
            </a:r>
          </a:p>
        </p:txBody>
      </p:sp>
      <p:sp>
        <p:nvSpPr>
          <p:cNvPr id="10" name="Sisällön paikkamerkki 9">
            <a:extLst>
              <a:ext uri="{FF2B5EF4-FFF2-40B4-BE49-F238E27FC236}">
                <a16:creationId xmlns:a16="http://schemas.microsoft.com/office/drawing/2014/main" id="{4551F9A3-B30E-4F73-A2F8-F0C569E5FC75}"/>
              </a:ext>
            </a:extLst>
          </p:cNvPr>
          <p:cNvSpPr>
            <a:spLocks noGrp="1"/>
          </p:cNvSpPr>
          <p:nvPr>
            <p:ph sz="half" idx="2"/>
          </p:nvPr>
        </p:nvSpPr>
        <p:spPr/>
        <p:txBody>
          <a:bodyPr>
            <a:normAutofit fontScale="85000" lnSpcReduction="20000"/>
          </a:bodyPr>
          <a:lstStyle/>
          <a:p>
            <a:pPr algn="l"/>
            <a:r>
              <a:rPr lang="fi-FI" dirty="0"/>
              <a:t>Yhteen- ja vähennyslasku ja kertolasku moninumeroisilla kertojilla</a:t>
            </a:r>
          </a:p>
          <a:p>
            <a:pPr algn="l"/>
            <a:r>
              <a:rPr lang="fi-FI" dirty="0"/>
              <a:t>Jakolasku, juuren ottaminen ja potenssiin nostaminen vain epäsuorasti </a:t>
            </a:r>
          </a:p>
          <a:p>
            <a:pPr algn="l"/>
            <a:r>
              <a:rPr lang="fi-FI" dirty="0"/>
              <a:t>Suhteellisen luotettava, mutta selvisi huonosti siirtosummista</a:t>
            </a:r>
          </a:p>
        </p:txBody>
      </p:sp>
      <p:sp>
        <p:nvSpPr>
          <p:cNvPr id="11" name="Tekstin paikkamerkki 10">
            <a:extLst>
              <a:ext uri="{FF2B5EF4-FFF2-40B4-BE49-F238E27FC236}">
                <a16:creationId xmlns:a16="http://schemas.microsoft.com/office/drawing/2014/main" id="{347815DD-07D8-4914-8AF2-C45840B0AF0E}"/>
              </a:ext>
            </a:extLst>
          </p:cNvPr>
          <p:cNvSpPr>
            <a:spLocks noGrp="1"/>
          </p:cNvSpPr>
          <p:nvPr>
            <p:ph type="body" sz="quarter" idx="3"/>
          </p:nvPr>
        </p:nvSpPr>
        <p:spPr/>
        <p:txBody>
          <a:bodyPr>
            <a:normAutofit/>
          </a:bodyPr>
          <a:lstStyle/>
          <a:p>
            <a:endParaRPr lang="fi-FI" dirty="0"/>
          </a:p>
          <a:p>
            <a:endParaRPr lang="fi-FI" dirty="0"/>
          </a:p>
        </p:txBody>
      </p:sp>
      <p:pic>
        <p:nvPicPr>
          <p:cNvPr id="2050" name="Picture 2" descr="Kuvahaun tulos haulle Leibniz calculating machine">
            <a:extLst>
              <a:ext uri="{FF2B5EF4-FFF2-40B4-BE49-F238E27FC236}">
                <a16:creationId xmlns:a16="http://schemas.microsoft.com/office/drawing/2014/main" id="{163A84E6-85A1-4CD5-8C0F-59067D682410}"/>
              </a:ext>
            </a:extLst>
          </p:cNvPr>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4728198" y="2127735"/>
            <a:ext cx="3729378" cy="2276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9812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EA4E2BA-F22A-44A5-903B-83F0DAE2871E}"/>
              </a:ext>
            </a:extLst>
          </p:cNvPr>
          <p:cNvSpPr>
            <a:spLocks noGrp="1"/>
          </p:cNvSpPr>
          <p:nvPr>
            <p:ph type="title"/>
          </p:nvPr>
        </p:nvSpPr>
        <p:spPr/>
        <p:txBody>
          <a:bodyPr>
            <a:normAutofit fontScale="90000"/>
          </a:bodyPr>
          <a:lstStyle/>
          <a:p>
            <a:r>
              <a:rPr lang="fi-FI" dirty="0"/>
              <a:t>Universaalikielet</a:t>
            </a:r>
          </a:p>
        </p:txBody>
      </p:sp>
      <p:sp>
        <p:nvSpPr>
          <p:cNvPr id="3" name="Sisällön paikkamerkki 2">
            <a:extLst>
              <a:ext uri="{FF2B5EF4-FFF2-40B4-BE49-F238E27FC236}">
                <a16:creationId xmlns:a16="http://schemas.microsoft.com/office/drawing/2014/main" id="{E5DD8344-BF3E-44F2-B21E-C536E7BE3E42}"/>
              </a:ext>
            </a:extLst>
          </p:cNvPr>
          <p:cNvSpPr>
            <a:spLocks noGrp="1"/>
          </p:cNvSpPr>
          <p:nvPr>
            <p:ph idx="1"/>
          </p:nvPr>
        </p:nvSpPr>
        <p:spPr/>
        <p:txBody>
          <a:bodyPr>
            <a:normAutofit fontScale="92500" lnSpcReduction="10000"/>
          </a:bodyPr>
          <a:lstStyle/>
          <a:p>
            <a:r>
              <a:rPr lang="fi-FI" dirty="0"/>
              <a:t>Tavoitteena kehittää kaikille yhteinen, yksinkertainen ja intuitiivinen kieli, jonka avulla ajattelu helpottuu ja välittyy paremmin. </a:t>
            </a:r>
          </a:p>
          <a:p>
            <a:r>
              <a:rPr lang="fi-FI" dirty="0"/>
              <a:t>Hankkeita: Joachim </a:t>
            </a:r>
            <a:r>
              <a:rPr lang="fi-FI" dirty="0" err="1"/>
              <a:t>Becherin</a:t>
            </a:r>
            <a:r>
              <a:rPr lang="fi-FI" dirty="0"/>
              <a:t> </a:t>
            </a:r>
            <a:r>
              <a:rPr lang="fi-FI" i="1" dirty="0" err="1"/>
              <a:t>Character</a:t>
            </a:r>
            <a:r>
              <a:rPr lang="fi-FI" i="1" dirty="0"/>
              <a:t> pro </a:t>
            </a:r>
            <a:r>
              <a:rPr lang="fi-FI" i="1" dirty="0" err="1"/>
              <a:t>notitia</a:t>
            </a:r>
            <a:r>
              <a:rPr lang="fi-FI" i="1" dirty="0"/>
              <a:t> </a:t>
            </a:r>
            <a:r>
              <a:rPr lang="fi-FI" i="1" dirty="0" err="1"/>
              <a:t>linguarum</a:t>
            </a:r>
            <a:r>
              <a:rPr lang="fi-FI" i="1" dirty="0"/>
              <a:t> </a:t>
            </a:r>
            <a:r>
              <a:rPr lang="fi-FI" i="1" dirty="0" err="1"/>
              <a:t>universali</a:t>
            </a:r>
            <a:r>
              <a:rPr lang="fi-FI" dirty="0"/>
              <a:t> (1661), </a:t>
            </a:r>
            <a:r>
              <a:rPr lang="fi-FI" dirty="0" err="1"/>
              <a:t>Athanasius</a:t>
            </a:r>
            <a:r>
              <a:rPr lang="fi-FI" dirty="0"/>
              <a:t> </a:t>
            </a:r>
            <a:r>
              <a:rPr lang="fi-FI" dirty="0" err="1"/>
              <a:t>Kirchnerin</a:t>
            </a:r>
            <a:r>
              <a:rPr lang="fi-FI" dirty="0"/>
              <a:t> </a:t>
            </a:r>
            <a:r>
              <a:rPr lang="fi-FI" i="1" dirty="0" err="1"/>
              <a:t>Polygraphia</a:t>
            </a:r>
            <a:r>
              <a:rPr lang="fi-FI" i="1" dirty="0"/>
              <a:t> </a:t>
            </a:r>
            <a:r>
              <a:rPr lang="fi-FI" i="1" dirty="0" err="1"/>
              <a:t>novi</a:t>
            </a:r>
            <a:r>
              <a:rPr lang="fi-FI" i="1" dirty="0"/>
              <a:t> et </a:t>
            </a:r>
            <a:r>
              <a:rPr lang="fi-FI" i="1" dirty="0" err="1"/>
              <a:t>universalis</a:t>
            </a:r>
            <a:r>
              <a:rPr lang="fi-FI" i="1" dirty="0"/>
              <a:t>, ex </a:t>
            </a:r>
            <a:r>
              <a:rPr lang="fi-FI" i="1" dirty="0" err="1"/>
              <a:t>combinatoria</a:t>
            </a:r>
            <a:r>
              <a:rPr lang="fi-FI" i="1" dirty="0"/>
              <a:t> </a:t>
            </a:r>
            <a:r>
              <a:rPr lang="fi-FI" i="1" dirty="0" err="1"/>
              <a:t>arte</a:t>
            </a:r>
            <a:r>
              <a:rPr lang="fi-FI" i="1" dirty="0"/>
              <a:t> </a:t>
            </a:r>
            <a:r>
              <a:rPr lang="fi-FI" i="1" dirty="0" err="1"/>
              <a:t>detecta</a:t>
            </a:r>
            <a:r>
              <a:rPr lang="fi-FI" dirty="0"/>
              <a:t> (1663), George </a:t>
            </a:r>
            <a:r>
              <a:rPr lang="fi-FI" dirty="0" err="1"/>
              <a:t>Dalgarnon</a:t>
            </a:r>
            <a:r>
              <a:rPr lang="fi-FI" dirty="0"/>
              <a:t> </a:t>
            </a:r>
            <a:r>
              <a:rPr lang="fi-FI" i="1" dirty="0"/>
              <a:t>Ars </a:t>
            </a:r>
            <a:r>
              <a:rPr lang="fi-FI" i="1" dirty="0" err="1"/>
              <a:t>Signorum</a:t>
            </a:r>
            <a:r>
              <a:rPr lang="fi-FI" dirty="0"/>
              <a:t> (1661) ja John </a:t>
            </a:r>
            <a:r>
              <a:rPr lang="fi-FI" dirty="0" err="1"/>
              <a:t>Wilkinsin</a:t>
            </a:r>
            <a:r>
              <a:rPr lang="fi-FI" dirty="0"/>
              <a:t> </a:t>
            </a:r>
            <a:r>
              <a:rPr lang="fi-FI" i="1" dirty="0" err="1"/>
              <a:t>Essay</a:t>
            </a:r>
            <a:r>
              <a:rPr lang="fi-FI" i="1" dirty="0"/>
              <a:t> </a:t>
            </a:r>
            <a:r>
              <a:rPr lang="fi-FI" i="1" dirty="0" err="1"/>
              <a:t>Towards</a:t>
            </a:r>
            <a:r>
              <a:rPr lang="fi-FI" i="1" dirty="0"/>
              <a:t> a Real </a:t>
            </a:r>
            <a:r>
              <a:rPr lang="fi-FI" i="1" dirty="0" err="1"/>
              <a:t>Character</a:t>
            </a:r>
            <a:r>
              <a:rPr lang="fi-FI" i="1" dirty="0"/>
              <a:t>, and a </a:t>
            </a:r>
            <a:r>
              <a:rPr lang="fi-FI" i="1" dirty="0" err="1"/>
              <a:t>Philosophical</a:t>
            </a:r>
            <a:r>
              <a:rPr lang="fi-FI" i="1" dirty="0"/>
              <a:t> Language</a:t>
            </a:r>
            <a:r>
              <a:rPr lang="fi-FI" dirty="0"/>
              <a:t> (1668). </a:t>
            </a:r>
          </a:p>
          <a:p>
            <a:endParaRPr lang="fi-FI" dirty="0"/>
          </a:p>
        </p:txBody>
      </p:sp>
    </p:spTree>
    <p:extLst>
      <p:ext uri="{BB962C8B-B14F-4D97-AF65-F5344CB8AC3E}">
        <p14:creationId xmlns:p14="http://schemas.microsoft.com/office/powerpoint/2010/main" val="4125562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CBC5A4C-3562-4DB6-A609-07B139878C23}"/>
              </a:ext>
            </a:extLst>
          </p:cNvPr>
          <p:cNvSpPr>
            <a:spLocks noGrp="1"/>
          </p:cNvSpPr>
          <p:nvPr>
            <p:ph type="title"/>
          </p:nvPr>
        </p:nvSpPr>
        <p:spPr/>
        <p:txBody>
          <a:bodyPr>
            <a:normAutofit fontScale="90000"/>
          </a:bodyPr>
          <a:lstStyle/>
          <a:p>
            <a:r>
              <a:rPr lang="fi-FI" dirty="0"/>
              <a:t>Descartes universaalikielestä</a:t>
            </a:r>
          </a:p>
        </p:txBody>
      </p:sp>
      <p:sp>
        <p:nvSpPr>
          <p:cNvPr id="3" name="Sisällön paikkamerkki 2">
            <a:extLst>
              <a:ext uri="{FF2B5EF4-FFF2-40B4-BE49-F238E27FC236}">
                <a16:creationId xmlns:a16="http://schemas.microsoft.com/office/drawing/2014/main" id="{7A3EFA8B-9B75-481D-BB5A-A7E2775DD9B4}"/>
              </a:ext>
            </a:extLst>
          </p:cNvPr>
          <p:cNvSpPr>
            <a:spLocks noGrp="1"/>
          </p:cNvSpPr>
          <p:nvPr>
            <p:ph idx="1"/>
          </p:nvPr>
        </p:nvSpPr>
        <p:spPr/>
        <p:txBody>
          <a:bodyPr>
            <a:normAutofit fontScale="55000" lnSpcReduction="20000"/>
          </a:bodyPr>
          <a:lstStyle/>
          <a:p>
            <a:r>
              <a:rPr lang="fi-FI" dirty="0"/>
              <a:t>Descartes: kieli on järjen instrumentti ja erottaa siten ihmisen eläimestä.</a:t>
            </a:r>
          </a:p>
          <a:p>
            <a:pPr marL="0" indent="0">
              <a:buNone/>
            </a:pPr>
            <a:endParaRPr lang="fi-FI" dirty="0"/>
          </a:p>
          <a:p>
            <a:pPr marL="0" indent="0">
              <a:buNone/>
            </a:pPr>
            <a:r>
              <a:rPr lang="fi-FI" sz="2900" dirty="0"/>
              <a:t>”Jos…olisi sellaisia koneita, jotka muistuttavat meidän ruumistamme ja jäljittelevät meidän toimintojamme siinä määrin kuin on asiallisesti mahdollista, meillä olisi aina kaksi täysin varmaa keinoa todeta, etteivät ne suinkaan ole aitoja ihmisiä. Ensinnäkään ne eivät koskaan pystyisi käyttämään sanoja eivätkä yhdistelemään muitakaan merkkejä niin kuin me teemme ilmaistessamme ajatuksia toisillemme. </a:t>
            </a:r>
          </a:p>
          <a:p>
            <a:pPr marL="0" indent="0">
              <a:buNone/>
            </a:pPr>
            <a:r>
              <a:rPr lang="fi-FI" sz="2900" dirty="0"/>
              <a:t>Voidaan kyllä hyvin kuvitella puhetta tuottava kone, joka tuottaa sanoja ja vieläpä sellaisia, jotka vastaavat sen elimissä muutosta aiheuttavien esineiden aktioihin: jos sitä vaikkapa kosketetaan johonkin kohtaan, niin se kysyy, mitä sille halutaan sanoa, tai jos sitä kosketettaisiin johonkin toiseen kohtaan, niin se huutaa, että sille tehdään pahaa, ja niin edelleen. </a:t>
            </a:r>
          </a:p>
          <a:p>
            <a:pPr marL="0" indent="0">
              <a:buNone/>
            </a:pPr>
            <a:r>
              <a:rPr lang="fi-FI" sz="2900" dirty="0"/>
              <a:t>Mutta se tuskin osaisi järjestellä sanojaan eri tavoin vastatakseen mielekkäästi kaikkeen siihen, mitä sen läsnä ollessa puhutaan, mihin kaikkein typerimmätkin ihmiset pystyvät. Toiseksi, vaikka sellaiset koneet suorittaisivat useita tehtäviä yhtä hyvin kuin me tai jopa paremmin kuin kukaan meistä, ne taatusti epäonnistuvat joissakin muissa, mikä paljastaisi sen, ettei niiden toiminta perustu tietämiseen vaan pelkästään elimien järjestykseen” (Metodin esitys) </a:t>
            </a:r>
          </a:p>
        </p:txBody>
      </p:sp>
    </p:spTree>
    <p:extLst>
      <p:ext uri="{BB962C8B-B14F-4D97-AF65-F5344CB8AC3E}">
        <p14:creationId xmlns:p14="http://schemas.microsoft.com/office/powerpoint/2010/main" val="53014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CBC5A4C-3562-4DB6-A609-07B139878C23}"/>
              </a:ext>
            </a:extLst>
          </p:cNvPr>
          <p:cNvSpPr>
            <a:spLocks noGrp="1"/>
          </p:cNvSpPr>
          <p:nvPr>
            <p:ph type="title"/>
          </p:nvPr>
        </p:nvSpPr>
        <p:spPr/>
        <p:txBody>
          <a:bodyPr>
            <a:normAutofit fontScale="90000"/>
          </a:bodyPr>
          <a:lstStyle/>
          <a:p>
            <a:r>
              <a:rPr lang="fi-FI" dirty="0"/>
              <a:t>Descartes universaalikielestä</a:t>
            </a:r>
          </a:p>
        </p:txBody>
      </p:sp>
      <p:sp>
        <p:nvSpPr>
          <p:cNvPr id="3" name="Sisällön paikkamerkki 2">
            <a:extLst>
              <a:ext uri="{FF2B5EF4-FFF2-40B4-BE49-F238E27FC236}">
                <a16:creationId xmlns:a16="http://schemas.microsoft.com/office/drawing/2014/main" id="{7A3EFA8B-9B75-481D-BB5A-A7E2775DD9B4}"/>
              </a:ext>
            </a:extLst>
          </p:cNvPr>
          <p:cNvSpPr>
            <a:spLocks noGrp="1"/>
          </p:cNvSpPr>
          <p:nvPr>
            <p:ph idx="1"/>
          </p:nvPr>
        </p:nvSpPr>
        <p:spPr/>
        <p:txBody>
          <a:bodyPr>
            <a:normAutofit fontScale="47500" lnSpcReduction="20000"/>
          </a:bodyPr>
          <a:lstStyle/>
          <a:p>
            <a:r>
              <a:rPr lang="fi-FI" sz="3300" dirty="0"/>
              <a:t>Descartesin skeptisismi: kieli ei saa olla liian yksinkertaistettua, sillä se tekee siitä ruman. On liikaa vaadittu, että opetellaan täysin uusi kieli, parempi olisi käyttää pohjana valmiina olevaa kieltä. </a:t>
            </a:r>
          </a:p>
          <a:p>
            <a:r>
              <a:rPr lang="fi-FI" sz="3300" dirty="0"/>
              <a:t>Suurin ongelma kuitenkin käsitteet: </a:t>
            </a:r>
            <a:br>
              <a:rPr lang="fi-FI" dirty="0"/>
            </a:br>
            <a:endParaRPr lang="fi-FI" dirty="0"/>
          </a:p>
          <a:p>
            <a:pPr marL="0" indent="0">
              <a:buNone/>
            </a:pPr>
            <a:r>
              <a:rPr lang="fi-FI" sz="3300" dirty="0"/>
              <a:t>”</a:t>
            </a:r>
            <a:r>
              <a:rPr lang="fi-FI" sz="3300" dirty="0" err="1"/>
              <a:t>Tälläinen</a:t>
            </a:r>
            <a:r>
              <a:rPr lang="fi-FI" sz="3300" dirty="0"/>
              <a:t> kieli voidaan keksiä vain todellisen filosofian perusteella. Ihmisten kaikkia ajatuksia olisi mahdoton muuten luetella ja järjestää tai edes erotella siten, että ne olisivat selviä ja yksinkertaisia. Tämä on minun käsittääkseni suurin salaisuus, jonka voimme tuntea pätevän tiedon hankkimiseksi. </a:t>
            </a:r>
          </a:p>
          <a:p>
            <a:pPr marL="0" indent="0">
              <a:buNone/>
            </a:pPr>
            <a:r>
              <a:rPr lang="fi-FI" sz="3300" dirty="0"/>
              <a:t>Kaikki ihmisten ajatukset koostuvat yksinkertaisista ideoista, joita esiintyy heidän kuvittelussaan; jos joku selittäisi oikein, mitä ne ovat, ja jos kaikki tämän selityksen hyväksyisivät, rohkenisin seuraavaksi odottaa universaalista kieltä, joka olisi sangen helposti opittavissa, äännettävissä ja kirjoitettavissa. Ja mikä tärkeintä, se auttaisi arvostelukykyä esittämällä kaikki asiat niin tarkasti, että sen olisi lähes mahdotonta erehtyä”.  </a:t>
            </a:r>
          </a:p>
        </p:txBody>
      </p:sp>
    </p:spTree>
    <p:extLst>
      <p:ext uri="{BB962C8B-B14F-4D97-AF65-F5344CB8AC3E}">
        <p14:creationId xmlns:p14="http://schemas.microsoft.com/office/powerpoint/2010/main" val="1711609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CBC5A4C-3562-4DB6-A609-07B139878C23}"/>
              </a:ext>
            </a:extLst>
          </p:cNvPr>
          <p:cNvSpPr>
            <a:spLocks noGrp="1"/>
          </p:cNvSpPr>
          <p:nvPr>
            <p:ph type="title"/>
          </p:nvPr>
        </p:nvSpPr>
        <p:spPr/>
        <p:txBody>
          <a:bodyPr>
            <a:normAutofit fontScale="90000"/>
          </a:bodyPr>
          <a:lstStyle/>
          <a:p>
            <a:r>
              <a:rPr lang="fi-FI" dirty="0" err="1"/>
              <a:t>Arnauld</a:t>
            </a:r>
            <a:r>
              <a:rPr lang="fi-FI" dirty="0"/>
              <a:t> ja Nicole universaalikielestä</a:t>
            </a:r>
          </a:p>
        </p:txBody>
      </p:sp>
      <p:sp>
        <p:nvSpPr>
          <p:cNvPr id="3" name="Sisällön paikkamerkki 2">
            <a:extLst>
              <a:ext uri="{FF2B5EF4-FFF2-40B4-BE49-F238E27FC236}">
                <a16:creationId xmlns:a16="http://schemas.microsoft.com/office/drawing/2014/main" id="{7A3EFA8B-9B75-481D-BB5A-A7E2775DD9B4}"/>
              </a:ext>
            </a:extLst>
          </p:cNvPr>
          <p:cNvSpPr>
            <a:spLocks noGrp="1"/>
          </p:cNvSpPr>
          <p:nvPr>
            <p:ph idx="1"/>
          </p:nvPr>
        </p:nvSpPr>
        <p:spPr/>
        <p:txBody>
          <a:bodyPr>
            <a:normAutofit lnSpcReduction="10000"/>
          </a:bodyPr>
          <a:lstStyle/>
          <a:p>
            <a:r>
              <a:rPr lang="fi-FI" dirty="0" err="1"/>
              <a:t>Arnauld</a:t>
            </a:r>
            <a:r>
              <a:rPr lang="fi-FI" dirty="0"/>
              <a:t> &amp; Nicole, ns. </a:t>
            </a:r>
            <a:r>
              <a:rPr lang="fi-FI" i="1" dirty="0"/>
              <a:t>Port Royalin logiikka </a:t>
            </a:r>
            <a:r>
              <a:rPr lang="fi-FI" dirty="0"/>
              <a:t>(</a:t>
            </a:r>
            <a:r>
              <a:rPr lang="fi-FI" i="1" dirty="0" err="1"/>
              <a:t>l’Art</a:t>
            </a:r>
            <a:r>
              <a:rPr lang="fi-FI" i="1" dirty="0"/>
              <a:t> de </a:t>
            </a:r>
            <a:r>
              <a:rPr lang="fi-FI" i="1" dirty="0" err="1"/>
              <a:t>penser</a:t>
            </a:r>
            <a:r>
              <a:rPr lang="fi-FI" dirty="0"/>
              <a:t>, 1662)</a:t>
            </a:r>
          </a:p>
          <a:p>
            <a:r>
              <a:rPr lang="fi-FI" dirty="0"/>
              <a:t>Sekaannukset johtuvat siitä, että samoja sanoja käytetään ilmaisemaan eri asioita ja kiinnitetään enemmän huomiota sanoihin kuin asioihin. </a:t>
            </a:r>
          </a:p>
          <a:p>
            <a:r>
              <a:rPr lang="fi-FI" dirty="0"/>
              <a:t>Ratkaisu: luodaan täysin uusi kieli, jossa sanat merkitsevät vain yhtä asiaa (vrt. esim. ohjelmointikielet)</a:t>
            </a:r>
          </a:p>
        </p:txBody>
      </p:sp>
    </p:spTree>
    <p:extLst>
      <p:ext uri="{BB962C8B-B14F-4D97-AF65-F5344CB8AC3E}">
        <p14:creationId xmlns:p14="http://schemas.microsoft.com/office/powerpoint/2010/main" val="34078119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1129</Words>
  <Application>Microsoft Office PowerPoint</Application>
  <PresentationFormat>Näytössä katseltava esitys (16:9)</PresentationFormat>
  <Paragraphs>77</Paragraphs>
  <Slides>18</Slides>
  <Notes>1</Notes>
  <HiddenSlides>0</HiddenSlides>
  <MMClips>0</MMClips>
  <ScaleCrop>false</ScaleCrop>
  <HeadingPairs>
    <vt:vector size="6" baseType="variant">
      <vt:variant>
        <vt:lpstr>Käytetyt fontit</vt:lpstr>
      </vt:variant>
      <vt:variant>
        <vt:i4>2</vt:i4>
      </vt:variant>
      <vt:variant>
        <vt:lpstr>Teema</vt:lpstr>
      </vt:variant>
      <vt:variant>
        <vt:i4>1</vt:i4>
      </vt:variant>
      <vt:variant>
        <vt:lpstr>Dian otsikot</vt:lpstr>
      </vt:variant>
      <vt:variant>
        <vt:i4>18</vt:i4>
      </vt:variant>
    </vt:vector>
  </HeadingPairs>
  <TitlesOfParts>
    <vt:vector size="21" baseType="lpstr">
      <vt:lpstr>Arial</vt:lpstr>
      <vt:lpstr>Calibri</vt:lpstr>
      <vt:lpstr>Office Theme</vt:lpstr>
      <vt:lpstr>Tekoälyn varhaishistoriaa:  laskevia koneita ja  spirituaalisia automaatteja</vt:lpstr>
      <vt:lpstr>Muodikkaat automaatit</vt:lpstr>
      <vt:lpstr>Laskevat koneet</vt:lpstr>
      <vt:lpstr>Pascaline </vt:lpstr>
      <vt:lpstr>Leibnizin laskukone </vt:lpstr>
      <vt:lpstr>Universaalikielet</vt:lpstr>
      <vt:lpstr>Descartes universaalikielestä</vt:lpstr>
      <vt:lpstr>Descartes universaalikielestä</vt:lpstr>
      <vt:lpstr>Arnauld ja Nicole universaalikielestä</vt:lpstr>
      <vt:lpstr>Leibnizin suuri ajatus</vt:lpstr>
      <vt:lpstr>Leibnizin universaalitiede</vt:lpstr>
      <vt:lpstr>Ensyklopedia ja sokea ajattelu</vt:lpstr>
      <vt:lpstr>Binäärilaskenta </vt:lpstr>
      <vt:lpstr>Spirituaaliset automaatit</vt:lpstr>
      <vt:lpstr>Henry Moren automaatti </vt:lpstr>
      <vt:lpstr>Spinozan automaatti</vt:lpstr>
      <vt:lpstr>Leibnizin automaatti </vt:lpstr>
      <vt:lpstr>PowerPoint-esitys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2017-08-01T15:40:51Z</dcterms:created>
  <dcterms:modified xsi:type="dcterms:W3CDTF">2019-01-16T17:45:58Z</dcterms:modified>
</cp:coreProperties>
</file>